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88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80" r:id="rId15"/>
    <p:sldId id="275" r:id="rId16"/>
    <p:sldId id="277" r:id="rId17"/>
    <p:sldId id="282" r:id="rId18"/>
    <p:sldId id="284" r:id="rId19"/>
    <p:sldId id="285" r:id="rId20"/>
    <p:sldId id="283" r:id="rId21"/>
    <p:sldId id="286" r:id="rId22"/>
    <p:sldId id="281" r:id="rId23"/>
    <p:sldId id="28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C4D0EC-50D1-4CB9-BEED-46D1585BAEFB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D05490-07CA-42CF-A1F5-97C477A54B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C4D0EC-50D1-4CB9-BEED-46D1585BAEFB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D05490-07CA-42CF-A1F5-97C477A54B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C4D0EC-50D1-4CB9-BEED-46D1585BAEFB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D05490-07CA-42CF-A1F5-97C477A54B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C4D0EC-50D1-4CB9-BEED-46D1585BAEFB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D05490-07CA-42CF-A1F5-97C477A54B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C4D0EC-50D1-4CB9-BEED-46D1585BAEFB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D05490-07CA-42CF-A1F5-97C477A54B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C4D0EC-50D1-4CB9-BEED-46D1585BAEFB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D05490-07CA-42CF-A1F5-97C477A54B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C4D0EC-50D1-4CB9-BEED-46D1585BAEFB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D05490-07CA-42CF-A1F5-97C477A54B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C4D0EC-50D1-4CB9-BEED-46D1585BAEFB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D05490-07CA-42CF-A1F5-97C477A54B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C4D0EC-50D1-4CB9-BEED-46D1585BAEFB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D05490-07CA-42CF-A1F5-97C477A54B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C4D0EC-50D1-4CB9-BEED-46D1585BAEFB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D05490-07CA-42CF-A1F5-97C477A54B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C4D0EC-50D1-4CB9-BEED-46D1585BAEFB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D05490-07CA-42CF-A1F5-97C477A54B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2C4D0EC-50D1-4CB9-BEED-46D1585BAEFB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4D05490-07CA-42CF-A1F5-97C477A54B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UVODNE </a:t>
            </a:r>
            <a:r>
              <a:rPr lang="en-US" dirty="0"/>
              <a:t>NAPOMENE</a:t>
            </a:r>
            <a:r>
              <a:rPr lang="en-US" u="sng" dirty="0"/>
              <a:t/>
            </a:r>
            <a:br>
              <a:rPr lang="en-US" u="sng" dirty="0"/>
            </a:br>
            <a:endParaRPr lang="en-US" u="sng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4800600"/>
          </a:xfrm>
        </p:spPr>
        <p:txBody>
          <a:bodyPr>
            <a:normAutofit/>
          </a:bodyPr>
          <a:lstStyle/>
          <a:p>
            <a:r>
              <a:rPr lang="en-US" dirty="0" err="1"/>
              <a:t>Prezentacija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sledi</a:t>
            </a:r>
            <a:r>
              <a:rPr lang="en-US" dirty="0"/>
              <a:t> </a:t>
            </a:r>
            <a:r>
              <a:rPr lang="en-US" dirty="0" err="1"/>
              <a:t>prati</a:t>
            </a:r>
            <a:r>
              <a:rPr lang="en-US" dirty="0"/>
              <a:t> </a:t>
            </a:r>
            <a:r>
              <a:rPr lang="en-US" dirty="0" err="1"/>
              <a:t>nastavnu</a:t>
            </a:r>
            <a:r>
              <a:rPr lang="en-US" dirty="0"/>
              <a:t> </a:t>
            </a:r>
            <a:r>
              <a:rPr lang="en-US" dirty="0" err="1" smtClean="0"/>
              <a:t>jedinicu</a:t>
            </a:r>
            <a:r>
              <a:rPr lang="en-US" dirty="0" smtClean="0"/>
              <a:t> </a:t>
            </a:r>
            <a:r>
              <a:rPr lang="en-US" b="1" dirty="0" smtClean="0"/>
              <a:t>Equipment </a:t>
            </a:r>
            <a:r>
              <a:rPr lang="en-US" b="1" dirty="0"/>
              <a:t>and Surrounding in Nursery School</a:t>
            </a:r>
            <a:r>
              <a:rPr lang="en-US" dirty="0"/>
              <a:t>.</a:t>
            </a:r>
          </a:p>
          <a:p>
            <a:endParaRPr lang="en-US" sz="1050" dirty="0"/>
          </a:p>
          <a:p>
            <a:r>
              <a:rPr lang="en-US" dirty="0"/>
              <a:t>Na </a:t>
            </a:r>
            <a:r>
              <a:rPr lang="en-US" dirty="0" err="1"/>
              <a:t>kraju</a:t>
            </a:r>
            <a:r>
              <a:rPr lang="en-US" dirty="0"/>
              <a:t> </a:t>
            </a:r>
            <a:r>
              <a:rPr lang="en-US" dirty="0" err="1"/>
              <a:t>prezentacije</a:t>
            </a:r>
            <a:r>
              <a:rPr lang="en-US" dirty="0"/>
              <a:t> je </a:t>
            </a:r>
            <a:r>
              <a:rPr lang="en-US" dirty="0" err="1"/>
              <a:t>lista</a:t>
            </a:r>
            <a:r>
              <a:rPr lang="en-US" dirty="0"/>
              <a:t> </a:t>
            </a:r>
            <a:r>
              <a:rPr lang="en-US" dirty="0" err="1"/>
              <a:t>novih</a:t>
            </a:r>
            <a:r>
              <a:rPr lang="en-US" dirty="0"/>
              <a:t> </a:t>
            </a:r>
            <a:r>
              <a:rPr lang="en-US" dirty="0" err="1"/>
              <a:t>reči</a:t>
            </a:r>
            <a:r>
              <a:rPr lang="sr-Latn-RS" dirty="0"/>
              <a:t> </a:t>
            </a:r>
            <a:r>
              <a:rPr lang="sr-Latn-RS" dirty="0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primerima</a:t>
            </a:r>
            <a:r>
              <a:rPr lang="sr-Latn-RS" dirty="0" smtClean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pitanja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ponavljanje</a:t>
            </a:r>
            <a:r>
              <a:rPr lang="en-US" dirty="0"/>
              <a:t> </a:t>
            </a:r>
            <a:r>
              <a:rPr lang="en-US" dirty="0" err="1"/>
              <a:t>nastavne</a:t>
            </a:r>
            <a:r>
              <a:rPr lang="en-US" dirty="0"/>
              <a:t> </a:t>
            </a:r>
            <a:r>
              <a:rPr lang="en-US" dirty="0" err="1"/>
              <a:t>jedinice</a:t>
            </a:r>
            <a:r>
              <a:rPr lang="en-US" dirty="0"/>
              <a:t>.</a:t>
            </a:r>
          </a:p>
          <a:p>
            <a:endParaRPr lang="en-US" sz="1050" dirty="0"/>
          </a:p>
          <a:p>
            <a:r>
              <a:rPr lang="en-US" dirty="0"/>
              <a:t>Na </a:t>
            </a:r>
            <a:r>
              <a:rPr lang="en-US" dirty="0" err="1"/>
              <a:t>poslednjem</a:t>
            </a:r>
            <a:r>
              <a:rPr lang="en-US" dirty="0"/>
              <a:t> </a:t>
            </a:r>
            <a:r>
              <a:rPr lang="en-US" dirty="0" err="1"/>
              <a:t>slajdu</a:t>
            </a:r>
            <a:r>
              <a:rPr lang="en-US" dirty="0"/>
              <a:t> je </a:t>
            </a:r>
            <a:r>
              <a:rPr lang="en-US" dirty="0" err="1" smtClean="0"/>
              <a:t>druga</a:t>
            </a:r>
            <a:r>
              <a:rPr lang="en-US" dirty="0" smtClean="0"/>
              <a:t> </a:t>
            </a:r>
            <a:r>
              <a:rPr lang="en-US" dirty="0" err="1"/>
              <a:t>tema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drugi</a:t>
            </a:r>
            <a:r>
              <a:rPr lang="en-US" dirty="0" smtClean="0"/>
              <a:t> </a:t>
            </a:r>
            <a:r>
              <a:rPr lang="en-US" dirty="0" err="1" smtClean="0"/>
              <a:t>kolokvijum</a:t>
            </a:r>
            <a:r>
              <a:rPr lang="sr-Latn-RS" dirty="0" smtClean="0"/>
              <a:t>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332656"/>
            <a:ext cx="7920880" cy="6336704"/>
          </a:xfrm>
        </p:spPr>
        <p:txBody>
          <a:bodyPr>
            <a:noAutofit/>
          </a:bodyPr>
          <a:lstStyle/>
          <a:p>
            <a:r>
              <a:rPr lang="en-US" sz="3600" dirty="0"/>
              <a:t>T</a:t>
            </a:r>
            <a:r>
              <a:rPr lang="sr-Latn-CS" sz="3600" dirty="0" smtClean="0"/>
              <a:t>he </a:t>
            </a:r>
            <a:r>
              <a:rPr lang="sr-Latn-CS" sz="3600" dirty="0"/>
              <a:t>outdoor play environment is an important extension of indoor classroom </a:t>
            </a:r>
            <a:r>
              <a:rPr lang="sr-Latn-CS" sz="3600" dirty="0" smtClean="0"/>
              <a:t>learning</a:t>
            </a:r>
            <a:r>
              <a:rPr lang="en-US" sz="3600" dirty="0" smtClean="0"/>
              <a:t>.</a:t>
            </a:r>
            <a:r>
              <a:rPr lang="sr-Latn-CS" sz="3600" dirty="0" smtClean="0"/>
              <a:t> </a:t>
            </a:r>
            <a:endParaRPr lang="sr-Latn-RS" sz="3600" dirty="0" smtClean="0"/>
          </a:p>
          <a:p>
            <a:pPr>
              <a:buNone/>
            </a:pPr>
            <a:r>
              <a:rPr lang="sr-Latn-RS" sz="3600" u="sng" dirty="0" smtClean="0"/>
              <a:t>According to a study</a:t>
            </a:r>
            <a:r>
              <a:rPr lang="sr-Latn-RS" sz="3600" dirty="0" smtClean="0"/>
              <a:t>:</a:t>
            </a:r>
          </a:p>
          <a:p>
            <a:pPr>
              <a:spcAft>
                <a:spcPts val="600"/>
              </a:spcAft>
            </a:pPr>
            <a:r>
              <a:rPr lang="sr-Latn-RS" dirty="0" smtClean="0"/>
              <a:t>c</a:t>
            </a:r>
            <a:r>
              <a:rPr lang="en-US" dirty="0" err="1" smtClean="0"/>
              <a:t>hildren</a:t>
            </a:r>
            <a:r>
              <a:rPr lang="en-US" dirty="0" smtClean="0"/>
              <a:t> </a:t>
            </a:r>
            <a:r>
              <a:rPr lang="en-US" dirty="0"/>
              <a:t>prefer equipment that does something (is movable) and/or that is complex (offers several play options). </a:t>
            </a:r>
            <a:endParaRPr lang="sr-Latn-RS" dirty="0" smtClean="0"/>
          </a:p>
          <a:p>
            <a:pPr>
              <a:buNone/>
            </a:pPr>
            <a:r>
              <a:rPr lang="en-US" dirty="0"/>
              <a:t> </a:t>
            </a:r>
            <a:r>
              <a:rPr lang="en-US" sz="3600" dirty="0"/>
              <a:t>T</a:t>
            </a:r>
            <a:r>
              <a:rPr lang="sr-Latn-CS" sz="3600" dirty="0"/>
              <a:t>he nature and richness of play</a:t>
            </a:r>
            <a:r>
              <a:rPr lang="en-US" sz="3600" dirty="0"/>
              <a:t>,</a:t>
            </a:r>
            <a:r>
              <a:rPr lang="sr-Latn-CS" sz="3600" dirty="0"/>
              <a:t> </a:t>
            </a:r>
            <a:r>
              <a:rPr lang="en-US" sz="3600" dirty="0"/>
              <a:t>as well as </a:t>
            </a:r>
            <a:r>
              <a:rPr lang="sr-Latn-CS" sz="3600" dirty="0"/>
              <a:t>the quality of play, are heavily influenced by the type and variety of materials and equipment available. </a:t>
            </a:r>
            <a:endParaRPr lang="en-US" sz="3600" dirty="0"/>
          </a:p>
          <a:p>
            <a:pPr>
              <a:buNone/>
            </a:pPr>
            <a:endParaRPr lang="en-US" sz="3600" dirty="0"/>
          </a:p>
          <a:p>
            <a:endParaRPr lang="sr-Latn-CS" sz="28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457200" y="620688"/>
            <a:ext cx="8229600" cy="648072"/>
          </a:xfrm>
        </p:spPr>
        <p:txBody>
          <a:bodyPr>
            <a:normAutofit fontScale="90000"/>
          </a:bodyPr>
          <a:lstStyle/>
          <a:p>
            <a:pPr algn="l"/>
            <a:r>
              <a:rPr lang="sr-Latn-CS" b="1" dirty="0" err="1" smtClean="0"/>
              <a:t>Conclusion</a:t>
            </a:r>
            <a:r>
              <a:rPr lang="sr-Latn-CS" b="1" dirty="0" smtClean="0"/>
              <a:t>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>
              <a:buNone/>
            </a:pPr>
            <a:r>
              <a:rPr lang="sr-Latn-CS" dirty="0" smtClean="0"/>
              <a:t>    </a:t>
            </a:r>
            <a:r>
              <a:rPr lang="sr-Latn-CS" sz="3600" dirty="0" smtClean="0"/>
              <a:t>The </a:t>
            </a:r>
            <a:r>
              <a:rPr lang="sr-Latn-CS" sz="3600" dirty="0"/>
              <a:t>outdoor play environment should not </a:t>
            </a:r>
            <a:r>
              <a:rPr lang="sr-Latn-CS" sz="3600" dirty="0" smtClean="0"/>
              <a:t>be considered </a:t>
            </a:r>
            <a:r>
              <a:rPr lang="sr-Latn-CS" sz="3600" dirty="0"/>
              <a:t>as a type of </a:t>
            </a:r>
            <a:r>
              <a:rPr lang="sr-Latn-CS" sz="3600" dirty="0" smtClean="0"/>
              <a:t>activity </a:t>
            </a:r>
            <a:r>
              <a:rPr lang="sr-Latn-CS" sz="3600" dirty="0"/>
              <a:t>that children need to "blow off steam." It should be viewed as </a:t>
            </a:r>
            <a:r>
              <a:rPr lang="sr-Latn-CS" sz="3600" dirty="0" smtClean="0"/>
              <a:t>an opportunity for </a:t>
            </a:r>
            <a:r>
              <a:rPr lang="sr-Latn-CS" sz="3600" dirty="0"/>
              <a:t>children's physical, social, emotional, cognitive, psychological, and language </a:t>
            </a:r>
            <a:r>
              <a:rPr lang="sr-Latn-CS" sz="3600" dirty="0" smtClean="0"/>
              <a:t>development</a:t>
            </a:r>
            <a:r>
              <a:rPr lang="en-US" sz="3600" dirty="0" smtClean="0"/>
              <a:t> </a:t>
            </a:r>
            <a:r>
              <a:rPr lang="sr-Latn-CS" sz="3600" dirty="0" smtClean="0"/>
              <a:t>-</a:t>
            </a:r>
            <a:r>
              <a:rPr lang="en-US" sz="3600" dirty="0"/>
              <a:t> </a:t>
            </a:r>
            <a:r>
              <a:rPr lang="sr-Latn-CS" sz="3600" dirty="0" smtClean="0"/>
              <a:t>development </a:t>
            </a:r>
            <a:r>
              <a:rPr lang="sr-Latn-CS" sz="3600" dirty="0"/>
              <a:t>of the "whole" child.</a:t>
            </a:r>
            <a:endParaRPr lang="en-US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002234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>
                <a:solidFill>
                  <a:srgbClr val="3B3B3B">
                    <a:satMod val="130000"/>
                  </a:srgbClr>
                </a:solidFill>
              </a:rPr>
              <a:t>PART 2</a:t>
            </a:r>
            <a:r>
              <a:rPr lang="en-US" b="1" u="sng" dirty="0"/>
              <a:t/>
            </a:r>
            <a:br>
              <a:rPr lang="en-US" b="1" u="sng" dirty="0"/>
            </a:br>
            <a:r>
              <a:rPr lang="en-US" b="1" u="sng" dirty="0" smtClean="0">
                <a:solidFill>
                  <a:schemeClr val="tx1"/>
                </a:solidFill>
              </a:rPr>
              <a:t>Choosing </a:t>
            </a:r>
            <a:r>
              <a:rPr lang="en-US" b="1" u="sng" dirty="0">
                <a:solidFill>
                  <a:schemeClr val="tx1"/>
                </a:solidFill>
              </a:rPr>
              <a:t>Appropriate Toys and Equipment for Young Children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564904"/>
            <a:ext cx="7498080" cy="36834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CS" sz="3600" dirty="0" smtClean="0"/>
              <a:t>Making inventory </a:t>
            </a:r>
            <a:r>
              <a:rPr lang="sr-Latn-CS" sz="3600" dirty="0"/>
              <a:t>lists for monitoring the amounts and types of materials in each classroom is a </a:t>
            </a:r>
            <a:r>
              <a:rPr lang="sr-Latn-CS" sz="3600" dirty="0" smtClean="0"/>
              <a:t>must!</a:t>
            </a:r>
            <a:endParaRPr lang="en-US" sz="3600" dirty="0" smtClean="0"/>
          </a:p>
          <a:p>
            <a:pPr lvl="0">
              <a:buClr>
                <a:srgbClr val="6EA0B0"/>
              </a:buClr>
              <a:buNone/>
            </a:pPr>
            <a:r>
              <a:rPr lang="sr-Latn-CS" sz="3600" dirty="0">
                <a:solidFill>
                  <a:prstClr val="black"/>
                </a:solidFill>
              </a:rPr>
              <a:t>Spaces for young children should be equipped to promote active learning. </a:t>
            </a:r>
            <a:endParaRPr lang="en-US" sz="3600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900" b="1" u="sng" dirty="0"/>
              <a:t>Attributes of a Great </a:t>
            </a:r>
            <a:r>
              <a:rPr lang="en-US" sz="3900" b="1" u="sng" dirty="0" smtClean="0"/>
              <a:t>Toy</a:t>
            </a:r>
            <a:endParaRPr lang="sr-Latn-RS" sz="3900" b="1" u="sng" dirty="0" smtClean="0"/>
          </a:p>
          <a:p>
            <a:pPr>
              <a:buNone/>
            </a:pPr>
            <a:r>
              <a:rPr lang="sr-Latn-RS" sz="3900" dirty="0" smtClean="0"/>
              <a:t>1. </a:t>
            </a:r>
            <a:r>
              <a:rPr lang="sr-Latn-CS" sz="3900" dirty="0"/>
              <a:t>T</a:t>
            </a:r>
            <a:r>
              <a:rPr lang="sr-Latn-CS" sz="3900" dirty="0" smtClean="0"/>
              <a:t>he </a:t>
            </a:r>
            <a:r>
              <a:rPr lang="sr-Latn-CS" sz="3900" dirty="0" err="1"/>
              <a:t>best</a:t>
            </a:r>
            <a:r>
              <a:rPr lang="sr-Latn-CS" sz="3900" dirty="0"/>
              <a:t> </a:t>
            </a:r>
            <a:r>
              <a:rPr lang="sr-Latn-CS" sz="3900" dirty="0" err="1"/>
              <a:t>educational</a:t>
            </a:r>
            <a:r>
              <a:rPr lang="sr-Latn-CS" sz="3900" dirty="0"/>
              <a:t> </a:t>
            </a:r>
            <a:r>
              <a:rPr lang="sr-Latn-CS" sz="3900" dirty="0" err="1"/>
              <a:t>materials</a:t>
            </a:r>
            <a:r>
              <a:rPr lang="sr-Latn-CS" sz="3900" dirty="0"/>
              <a:t> </a:t>
            </a:r>
            <a:r>
              <a:rPr lang="sr-Latn-CS" sz="3900" dirty="0" err="1"/>
              <a:t>and</a:t>
            </a:r>
            <a:r>
              <a:rPr lang="sr-Latn-CS" sz="3900" dirty="0"/>
              <a:t> </a:t>
            </a:r>
            <a:r>
              <a:rPr lang="sr-Latn-CS" sz="3900" dirty="0" err="1"/>
              <a:t>toys</a:t>
            </a:r>
            <a:r>
              <a:rPr lang="sr-Latn-CS" sz="3900" dirty="0"/>
              <a:t> </a:t>
            </a:r>
            <a:r>
              <a:rPr lang="sr-Latn-CS" sz="3900" dirty="0" err="1"/>
              <a:t>are</a:t>
            </a:r>
            <a:r>
              <a:rPr lang="sr-Latn-CS" sz="3900" dirty="0"/>
              <a:t> </a:t>
            </a:r>
            <a:r>
              <a:rPr lang="sr-Latn-CS" sz="3900" dirty="0" err="1"/>
              <a:t>flexible</a:t>
            </a:r>
            <a:r>
              <a:rPr lang="sr-Latn-CS" sz="3900" dirty="0"/>
              <a:t> </a:t>
            </a:r>
            <a:endParaRPr lang="sr-Latn-CS" sz="3900" dirty="0" smtClean="0"/>
          </a:p>
          <a:p>
            <a:pPr lvl="0">
              <a:buNone/>
            </a:pPr>
            <a:r>
              <a:rPr lang="sr-Latn-RS" sz="3900" dirty="0" smtClean="0"/>
              <a:t>2. </a:t>
            </a:r>
            <a:r>
              <a:rPr lang="en-US" sz="3900" dirty="0" smtClean="0"/>
              <a:t>Materials </a:t>
            </a:r>
            <a:r>
              <a:rPr lang="en-US" sz="3900" dirty="0"/>
              <a:t>should be appealing and interesting to the children and offer many opportunities for success.</a:t>
            </a:r>
          </a:p>
          <a:p>
            <a:pPr lvl="0">
              <a:buNone/>
            </a:pPr>
            <a:r>
              <a:rPr lang="sr-Latn-RS" sz="3900" dirty="0" smtClean="0"/>
              <a:t>3. </a:t>
            </a:r>
            <a:r>
              <a:rPr lang="en-US" sz="3900" dirty="0" smtClean="0"/>
              <a:t>Great </a:t>
            </a:r>
            <a:r>
              <a:rPr lang="en-US" sz="3900" dirty="0"/>
              <a:t>toys help a child learn how to learn.</a:t>
            </a:r>
          </a:p>
          <a:p>
            <a:pPr lvl="0">
              <a:buNone/>
            </a:pPr>
            <a:r>
              <a:rPr lang="sr-Latn-RS" sz="3900" dirty="0" smtClean="0"/>
              <a:t>4. </a:t>
            </a:r>
            <a:r>
              <a:rPr lang="en-US" sz="3900" dirty="0" smtClean="0"/>
              <a:t>The </a:t>
            </a:r>
            <a:r>
              <a:rPr lang="en-US" sz="3900" dirty="0"/>
              <a:t>best toys </a:t>
            </a:r>
            <a:r>
              <a:rPr lang="en-US" sz="3900" dirty="0" smtClean="0"/>
              <a:t>reflect </a:t>
            </a:r>
            <a:r>
              <a:rPr lang="en-US" sz="3900" dirty="0"/>
              <a:t>children’s family lives as well as provide opportunities for exploring other cultures.</a:t>
            </a:r>
          </a:p>
          <a:p>
            <a:pPr lvl="0">
              <a:buNone/>
            </a:pPr>
            <a:r>
              <a:rPr lang="sr-Latn-RS" sz="3900" dirty="0" smtClean="0"/>
              <a:t>5. </a:t>
            </a:r>
            <a:r>
              <a:rPr lang="en-US" sz="3900" dirty="0" smtClean="0"/>
              <a:t>Items </a:t>
            </a:r>
            <a:r>
              <a:rPr lang="en-US" sz="3900" dirty="0"/>
              <a:t>for classrooms are durable and suitable for use with groups</a:t>
            </a:r>
            <a:r>
              <a:rPr lang="en-US" sz="3900" dirty="0" smtClean="0"/>
              <a:t>.</a:t>
            </a:r>
            <a:endParaRPr lang="en-US" sz="3900" dirty="0"/>
          </a:p>
          <a:p>
            <a:pPr>
              <a:buNone/>
            </a:pPr>
            <a:endParaRPr lang="en-US" sz="39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476672"/>
            <a:ext cx="8322128" cy="6048672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sr-Latn-RS" sz="3600" dirty="0" smtClean="0"/>
              <a:t>6. </a:t>
            </a:r>
            <a:r>
              <a:rPr lang="en-US" sz="3600" dirty="0" smtClean="0"/>
              <a:t>Great toys are well constructed, strong enough to hold a child’s weight, and safe for the ages of the children in the group. </a:t>
            </a:r>
          </a:p>
          <a:p>
            <a:pPr lvl="0">
              <a:buNone/>
            </a:pPr>
            <a:r>
              <a:rPr lang="sr-Latn-RS" sz="3600" dirty="0" smtClean="0"/>
              <a:t>7. </a:t>
            </a:r>
            <a:r>
              <a:rPr lang="en-US" sz="3600" dirty="0" smtClean="0"/>
              <a:t>Materials should not have sharp edges, points, exposed nails, loud noises, or require batteries. </a:t>
            </a:r>
          </a:p>
          <a:p>
            <a:pPr lvl="0">
              <a:buNone/>
            </a:pPr>
            <a:r>
              <a:rPr lang="sr-Latn-RS" sz="3600" dirty="0" smtClean="0"/>
              <a:t>8. </a:t>
            </a:r>
            <a:r>
              <a:rPr lang="en-US" sz="3600" dirty="0" smtClean="0"/>
              <a:t>Corners are rounded and surfaces are smooth.</a:t>
            </a:r>
          </a:p>
          <a:p>
            <a:pPr lvl="0">
              <a:buNone/>
            </a:pPr>
            <a:r>
              <a:rPr lang="sr-Latn-RS" sz="3600" dirty="0" smtClean="0"/>
              <a:t>9. </a:t>
            </a:r>
            <a:r>
              <a:rPr lang="en-US" sz="3600" dirty="0" smtClean="0"/>
              <a:t>Toys must be non-toxic and meet all safety standards.</a:t>
            </a:r>
          </a:p>
          <a:p>
            <a:pPr lvl="0">
              <a:buNone/>
            </a:pPr>
            <a:r>
              <a:rPr lang="sr-Latn-RS" sz="3600" dirty="0" smtClean="0"/>
              <a:t>10. </a:t>
            </a:r>
            <a:r>
              <a:rPr lang="en-US" sz="3600" dirty="0" smtClean="0"/>
              <a:t>Great toys and materials must be easily cleaned/washed.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1570186"/>
          </a:xfrm>
        </p:spPr>
        <p:txBody>
          <a:bodyPr>
            <a:normAutofit fontScale="90000"/>
          </a:bodyPr>
          <a:lstStyle/>
          <a:p>
            <a:r>
              <a:rPr lang="sr-Latn-CS" b="1" dirty="0" smtClean="0"/>
              <a:t/>
            </a:r>
            <a:br>
              <a:rPr lang="sr-Latn-CS" b="1" dirty="0" smtClean="0"/>
            </a:br>
            <a:r>
              <a:rPr lang="sr-Latn-CS" b="1" u="sng" dirty="0" err="1" smtClean="0">
                <a:solidFill>
                  <a:schemeClr val="tx1"/>
                </a:solidFill>
              </a:rPr>
              <a:t>Landscape</a:t>
            </a:r>
            <a:r>
              <a:rPr lang="sr-Latn-CS" b="1" u="sng" dirty="0" smtClean="0">
                <a:solidFill>
                  <a:schemeClr val="tx1"/>
                </a:solidFill>
              </a:rPr>
              <a:t> </a:t>
            </a:r>
            <a:r>
              <a:rPr lang="sr-Latn-CS" b="1" u="sng" dirty="0">
                <a:solidFill>
                  <a:schemeClr val="tx1"/>
                </a:solidFill>
              </a:rPr>
              <a:t>for </a:t>
            </a:r>
            <a:r>
              <a:rPr lang="sr-Latn-CS" b="1" u="sng" dirty="0" err="1">
                <a:solidFill>
                  <a:schemeClr val="tx1"/>
                </a:solidFill>
              </a:rPr>
              <a:t>Learning</a:t>
            </a:r>
            <a:r>
              <a:rPr lang="sr-Latn-CS" b="1" u="sng" dirty="0">
                <a:solidFill>
                  <a:schemeClr val="tx1"/>
                </a:solidFill>
              </a:rPr>
              <a:t>: The </a:t>
            </a:r>
            <a:r>
              <a:rPr lang="sr-Latn-CS" b="1" u="sng" dirty="0" err="1">
                <a:solidFill>
                  <a:schemeClr val="tx1"/>
                </a:solidFill>
              </a:rPr>
              <a:t>Impact</a:t>
            </a:r>
            <a:r>
              <a:rPr lang="sr-Latn-CS" b="1" u="sng" dirty="0">
                <a:solidFill>
                  <a:schemeClr val="tx1"/>
                </a:solidFill>
              </a:rPr>
              <a:t> of </a:t>
            </a:r>
            <a:r>
              <a:rPr lang="sr-Latn-CS" b="1" u="sng" dirty="0" err="1">
                <a:solidFill>
                  <a:schemeClr val="tx1"/>
                </a:solidFill>
              </a:rPr>
              <a:t>Classroom</a:t>
            </a:r>
            <a:r>
              <a:rPr lang="sr-Latn-CS" b="1" u="sng" dirty="0">
                <a:solidFill>
                  <a:schemeClr val="tx1"/>
                </a:solidFill>
              </a:rPr>
              <a:t> </a:t>
            </a:r>
            <a:r>
              <a:rPr lang="sr-Latn-CS" b="1" u="sng" dirty="0" err="1">
                <a:solidFill>
                  <a:schemeClr val="tx1"/>
                </a:solidFill>
              </a:rPr>
              <a:t>Design</a:t>
            </a:r>
            <a:r>
              <a:rPr lang="sr-Latn-CS" b="1" u="sng" dirty="0">
                <a:solidFill>
                  <a:schemeClr val="tx1"/>
                </a:solidFill>
              </a:rPr>
              <a:t> on </a:t>
            </a:r>
            <a:r>
              <a:rPr lang="sr-Latn-CS" b="1" u="sng" dirty="0" err="1">
                <a:solidFill>
                  <a:schemeClr val="tx1"/>
                </a:solidFill>
              </a:rPr>
              <a:t>Infants</a:t>
            </a:r>
            <a:r>
              <a:rPr lang="sr-Latn-CS" b="1" u="sng" dirty="0">
                <a:solidFill>
                  <a:schemeClr val="tx1"/>
                </a:solidFill>
              </a:rPr>
              <a:t> </a:t>
            </a:r>
            <a:r>
              <a:rPr lang="sr-Latn-CS" b="1" u="sng" dirty="0" err="1">
                <a:solidFill>
                  <a:schemeClr val="tx1"/>
                </a:solidFill>
              </a:rPr>
              <a:t>and</a:t>
            </a:r>
            <a:r>
              <a:rPr lang="sr-Latn-CS" b="1" u="sng" dirty="0">
                <a:solidFill>
                  <a:schemeClr val="tx1"/>
                </a:solidFill>
              </a:rPr>
              <a:t> </a:t>
            </a:r>
            <a:r>
              <a:rPr lang="sr-Latn-CS" b="1" u="sng" dirty="0" err="1">
                <a:solidFill>
                  <a:schemeClr val="tx1"/>
                </a:solidFill>
              </a:rPr>
              <a:t>Toddlers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988840"/>
            <a:ext cx="7992888" cy="4320480"/>
          </a:xfrm>
        </p:spPr>
        <p:txBody>
          <a:bodyPr>
            <a:normAutofit/>
          </a:bodyPr>
          <a:lstStyle/>
          <a:p>
            <a:r>
              <a:rPr lang="sr-Latn-CS" b="1" u="sng" dirty="0"/>
              <a:t>The </a:t>
            </a:r>
            <a:r>
              <a:rPr lang="sr-Latn-CS" b="1" u="sng" dirty="0" err="1"/>
              <a:t>Well</a:t>
            </a:r>
            <a:r>
              <a:rPr lang="sr-Latn-CS" b="1" u="sng" dirty="0"/>
              <a:t>-</a:t>
            </a:r>
            <a:r>
              <a:rPr lang="sr-Latn-CS" b="1" u="sng" dirty="0" err="1"/>
              <a:t>Designed</a:t>
            </a:r>
            <a:r>
              <a:rPr lang="sr-Latn-CS" b="1" u="sng" dirty="0"/>
              <a:t> </a:t>
            </a:r>
            <a:r>
              <a:rPr lang="sr-Latn-CS" b="1" u="sng" dirty="0" err="1"/>
              <a:t>Classroom</a:t>
            </a:r>
            <a:endParaRPr lang="en-US" b="1" u="sng" dirty="0"/>
          </a:p>
          <a:p>
            <a:r>
              <a:rPr lang="sr-Latn-CS" dirty="0" err="1"/>
              <a:t>safe</a:t>
            </a:r>
            <a:r>
              <a:rPr lang="sr-Latn-CS" dirty="0"/>
              <a:t> for </a:t>
            </a:r>
            <a:r>
              <a:rPr lang="sr-Latn-CS" dirty="0" err="1"/>
              <a:t>infants</a:t>
            </a:r>
            <a:r>
              <a:rPr lang="sr-Latn-CS" dirty="0"/>
              <a:t> </a:t>
            </a:r>
            <a:r>
              <a:rPr lang="sr-Latn-CS" dirty="0" err="1"/>
              <a:t>and</a:t>
            </a:r>
            <a:r>
              <a:rPr lang="sr-Latn-CS" dirty="0"/>
              <a:t> </a:t>
            </a:r>
            <a:r>
              <a:rPr lang="sr-Latn-CS" dirty="0" err="1"/>
              <a:t>toddlers</a:t>
            </a:r>
            <a:r>
              <a:rPr lang="sr-Latn-CS" dirty="0"/>
              <a:t> but, more </a:t>
            </a:r>
            <a:r>
              <a:rPr lang="sr-Latn-CS" dirty="0" err="1"/>
              <a:t>than</a:t>
            </a:r>
            <a:r>
              <a:rPr lang="sr-Latn-CS" dirty="0"/>
              <a:t> </a:t>
            </a:r>
            <a:r>
              <a:rPr lang="sr-Latn-CS" dirty="0" err="1"/>
              <a:t>that</a:t>
            </a:r>
            <a:r>
              <a:rPr lang="sr-Latn-CS" dirty="0"/>
              <a:t>, </a:t>
            </a:r>
            <a:r>
              <a:rPr lang="sr-Latn-CS" dirty="0" err="1"/>
              <a:t>it</a:t>
            </a:r>
            <a:r>
              <a:rPr lang="sr-Latn-CS" dirty="0"/>
              <a:t> </a:t>
            </a:r>
            <a:r>
              <a:rPr lang="sr-Latn-CS" dirty="0" err="1"/>
              <a:t>supports</a:t>
            </a:r>
            <a:r>
              <a:rPr lang="sr-Latn-CS" dirty="0"/>
              <a:t> </a:t>
            </a:r>
            <a:r>
              <a:rPr lang="sr-Latn-CS" dirty="0" err="1"/>
              <a:t>their</a:t>
            </a:r>
            <a:r>
              <a:rPr lang="sr-Latn-CS" dirty="0"/>
              <a:t> </a:t>
            </a:r>
            <a:r>
              <a:rPr lang="sr-Latn-CS" dirty="0" err="1"/>
              <a:t>emotional</a:t>
            </a:r>
            <a:r>
              <a:rPr lang="sr-Latn-CS" dirty="0"/>
              <a:t> </a:t>
            </a:r>
            <a:r>
              <a:rPr lang="sr-Latn-CS" dirty="0" err="1"/>
              <a:t>well</a:t>
            </a:r>
            <a:r>
              <a:rPr lang="sr-Latn-CS" dirty="0"/>
              <a:t>-</a:t>
            </a:r>
            <a:r>
              <a:rPr lang="sr-Latn-CS" dirty="0" err="1"/>
              <a:t>being</a:t>
            </a:r>
            <a:r>
              <a:rPr lang="sr-Latn-CS" dirty="0"/>
              <a:t>, </a:t>
            </a:r>
            <a:r>
              <a:rPr lang="sr-Latn-CS" dirty="0" err="1"/>
              <a:t>stimulates</a:t>
            </a:r>
            <a:r>
              <a:rPr lang="sr-Latn-CS" dirty="0"/>
              <a:t> </a:t>
            </a:r>
            <a:r>
              <a:rPr lang="sr-Latn-CS" dirty="0" err="1"/>
              <a:t>their</a:t>
            </a:r>
            <a:r>
              <a:rPr lang="sr-Latn-CS" dirty="0"/>
              <a:t> </a:t>
            </a:r>
            <a:r>
              <a:rPr lang="sr-Latn-CS" dirty="0" err="1"/>
              <a:t>senses</a:t>
            </a:r>
            <a:r>
              <a:rPr lang="sr-Latn-CS" dirty="0"/>
              <a:t>, </a:t>
            </a:r>
            <a:r>
              <a:rPr lang="sr-Latn-CS" dirty="0" err="1"/>
              <a:t>and</a:t>
            </a:r>
            <a:r>
              <a:rPr lang="sr-Latn-CS" dirty="0"/>
              <a:t> </a:t>
            </a:r>
            <a:r>
              <a:rPr lang="sr-Latn-CS" dirty="0" err="1"/>
              <a:t>challenges</a:t>
            </a:r>
            <a:r>
              <a:rPr lang="sr-Latn-CS" dirty="0"/>
              <a:t> </a:t>
            </a:r>
            <a:r>
              <a:rPr lang="sr-Latn-CS" dirty="0" err="1"/>
              <a:t>their</a:t>
            </a:r>
            <a:r>
              <a:rPr lang="sr-Latn-CS" dirty="0"/>
              <a:t> motor </a:t>
            </a:r>
            <a:r>
              <a:rPr lang="sr-Latn-CS" dirty="0" err="1"/>
              <a:t>skills</a:t>
            </a:r>
            <a:r>
              <a:rPr lang="sr-Latn-CS" dirty="0"/>
              <a:t>. </a:t>
            </a:r>
            <a:endParaRPr lang="sr-Latn-CS" dirty="0" smtClean="0"/>
          </a:p>
          <a:p>
            <a:r>
              <a:rPr lang="sr-Latn-CS" dirty="0" smtClean="0"/>
              <a:t>highly </a:t>
            </a:r>
            <a:r>
              <a:rPr lang="sr-Latn-CS" dirty="0"/>
              <a:t>functional, aesthetically attractive, age-appropriate, child-directed, and teacher-supported. 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sr-Latn-CS" b="1" u="sng" dirty="0" err="1" smtClean="0"/>
              <a:t>Conclusion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836712"/>
            <a:ext cx="8435280" cy="5760640"/>
          </a:xfrm>
        </p:spPr>
        <p:txBody>
          <a:bodyPr>
            <a:normAutofit/>
          </a:bodyPr>
          <a:lstStyle/>
          <a:p>
            <a:r>
              <a:rPr lang="sr-Latn-CS" sz="3600" dirty="0" smtClean="0"/>
              <a:t>A </a:t>
            </a:r>
            <a:r>
              <a:rPr lang="sr-Latn-CS" sz="3600" dirty="0" err="1"/>
              <a:t>developmentally</a:t>
            </a:r>
            <a:r>
              <a:rPr lang="sr-Latn-CS" sz="3600" dirty="0"/>
              <a:t> </a:t>
            </a:r>
            <a:r>
              <a:rPr lang="sr-Latn-CS" sz="3600" dirty="0" err="1"/>
              <a:t>designed</a:t>
            </a:r>
            <a:r>
              <a:rPr lang="sr-Latn-CS" sz="3600" dirty="0"/>
              <a:t> </a:t>
            </a:r>
            <a:r>
              <a:rPr lang="sr-Latn-CS" sz="3600" dirty="0" err="1"/>
              <a:t>environment</a:t>
            </a:r>
            <a:r>
              <a:rPr lang="sr-Latn-CS" sz="3600" dirty="0"/>
              <a:t> </a:t>
            </a:r>
            <a:r>
              <a:rPr lang="sr-Latn-CS" sz="3600" dirty="0" err="1"/>
              <a:t>supports</a:t>
            </a:r>
            <a:r>
              <a:rPr lang="sr-Latn-CS" sz="3600" dirty="0"/>
              <a:t> </a:t>
            </a:r>
            <a:r>
              <a:rPr lang="sr-Latn-CS" sz="3600" dirty="0" err="1"/>
              <a:t>children's</a:t>
            </a:r>
            <a:r>
              <a:rPr lang="sr-Latn-CS" sz="3600" dirty="0"/>
              <a:t> </a:t>
            </a:r>
            <a:r>
              <a:rPr lang="sr-Latn-CS" sz="3600" dirty="0" err="1"/>
              <a:t>individual</a:t>
            </a:r>
            <a:r>
              <a:rPr lang="sr-Latn-CS" sz="3600" dirty="0"/>
              <a:t> </a:t>
            </a:r>
            <a:r>
              <a:rPr lang="sr-Latn-CS" sz="3600" dirty="0" err="1"/>
              <a:t>and</a:t>
            </a:r>
            <a:r>
              <a:rPr lang="sr-Latn-CS" sz="3600" dirty="0"/>
              <a:t> </a:t>
            </a:r>
            <a:r>
              <a:rPr lang="sr-Latn-CS" sz="3600" dirty="0" err="1"/>
              <a:t>social</a:t>
            </a:r>
            <a:r>
              <a:rPr lang="sr-Latn-CS" sz="3600" dirty="0"/>
              <a:t> </a:t>
            </a:r>
            <a:r>
              <a:rPr lang="sr-Latn-CS" sz="3600" dirty="0" err="1"/>
              <a:t>development</a:t>
            </a:r>
            <a:r>
              <a:rPr lang="sr-Latn-CS" sz="3600" dirty="0"/>
              <a:t>. </a:t>
            </a:r>
            <a:r>
              <a:rPr lang="sr-Latn-CS" sz="3600" dirty="0" err="1"/>
              <a:t>It</a:t>
            </a:r>
            <a:r>
              <a:rPr lang="sr-Latn-CS" sz="3600" dirty="0"/>
              <a:t> </a:t>
            </a:r>
            <a:r>
              <a:rPr lang="sr-Latn-CS" sz="3600" dirty="0" err="1"/>
              <a:t>encourages</a:t>
            </a:r>
            <a:r>
              <a:rPr lang="sr-Latn-CS" sz="3600" dirty="0"/>
              <a:t> </a:t>
            </a:r>
            <a:r>
              <a:rPr lang="sr-Latn-CS" sz="3600" dirty="0" err="1"/>
              <a:t>exploration</a:t>
            </a:r>
            <a:r>
              <a:rPr lang="sr-Latn-CS" sz="3600" dirty="0"/>
              <a:t>, </a:t>
            </a:r>
            <a:r>
              <a:rPr lang="sr-Latn-CS" sz="3600" dirty="0" err="1"/>
              <a:t>focused</a:t>
            </a:r>
            <a:r>
              <a:rPr lang="sr-Latn-CS" sz="3600" dirty="0"/>
              <a:t> </a:t>
            </a:r>
            <a:r>
              <a:rPr lang="sr-Latn-CS" sz="3600" dirty="0" err="1"/>
              <a:t>play</a:t>
            </a:r>
            <a:r>
              <a:rPr lang="sr-Latn-CS" sz="3600" dirty="0"/>
              <a:t>, </a:t>
            </a:r>
            <a:r>
              <a:rPr lang="sr-Latn-CS" sz="3600" dirty="0" err="1"/>
              <a:t>and</a:t>
            </a:r>
            <a:r>
              <a:rPr lang="sr-Latn-CS" sz="3600" dirty="0"/>
              <a:t> </a:t>
            </a:r>
            <a:r>
              <a:rPr lang="sr-Latn-CS" sz="3600" dirty="0" err="1"/>
              <a:t>cooperation</a:t>
            </a:r>
            <a:r>
              <a:rPr lang="sr-Latn-CS" sz="3600" dirty="0"/>
              <a:t>. It provides choices for children and supports self-directed learning. </a:t>
            </a:r>
            <a:r>
              <a:rPr lang="en-US" sz="3600" dirty="0" smtClean="0"/>
              <a:t> </a:t>
            </a:r>
            <a:r>
              <a:rPr lang="sr-Latn-CS" sz="3600" dirty="0" smtClean="0"/>
              <a:t>A </a:t>
            </a:r>
            <a:r>
              <a:rPr lang="sr-Latn-CS" sz="3600" dirty="0"/>
              <a:t>developmentally designed environment also supports the caregiver-child relationship. 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6207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VOCABULARY: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908720"/>
            <a:ext cx="7920880" cy="5688632"/>
          </a:xfrm>
        </p:spPr>
        <p:txBody>
          <a:bodyPr>
            <a:normAutofit fontScale="92500"/>
          </a:bodyPr>
          <a:lstStyle/>
          <a:p>
            <a:pPr marL="82296" indent="0">
              <a:buNone/>
            </a:pPr>
            <a:r>
              <a:rPr lang="sr-Latn-CS" b="1" dirty="0" smtClean="0"/>
              <a:t>enhance</a:t>
            </a:r>
            <a:r>
              <a:rPr lang="en-US" dirty="0" smtClean="0"/>
              <a:t> </a:t>
            </a:r>
            <a:r>
              <a:rPr lang="en-US" dirty="0"/>
              <a:t>- to improve the quality, amount, or strength of </a:t>
            </a:r>
            <a:r>
              <a:rPr lang="en-US" dirty="0" smtClean="0"/>
              <a:t>something</a:t>
            </a:r>
          </a:p>
          <a:p>
            <a:pPr marL="82296" indent="0">
              <a:buNone/>
            </a:pPr>
            <a:r>
              <a:rPr lang="en-US" i="1" dirty="0" smtClean="0"/>
              <a:t>These new gadgets </a:t>
            </a:r>
            <a:r>
              <a:rPr lang="en-US" i="1" u="sng" dirty="0" smtClean="0"/>
              <a:t>enhance</a:t>
            </a:r>
            <a:r>
              <a:rPr lang="en-US" i="1" dirty="0" smtClean="0"/>
              <a:t> </a:t>
            </a:r>
            <a:r>
              <a:rPr lang="en-US" i="1" dirty="0"/>
              <a:t>the quality of life.</a:t>
            </a:r>
            <a:endParaRPr lang="en-US" i="1" dirty="0" smtClean="0"/>
          </a:p>
          <a:p>
            <a:pPr marL="82296" indent="0">
              <a:buNone/>
            </a:pPr>
            <a:r>
              <a:rPr lang="sr-Latn-CS" b="1" dirty="0" smtClean="0"/>
              <a:t>neglect</a:t>
            </a:r>
            <a:r>
              <a:rPr lang="en-US" b="1" dirty="0"/>
              <a:t> - </a:t>
            </a:r>
            <a:r>
              <a:rPr lang="en-US" dirty="0"/>
              <a:t>to not give enough care or attention to people or things that are your </a:t>
            </a:r>
            <a:r>
              <a:rPr lang="en-US" dirty="0" smtClean="0"/>
              <a:t>responsibility</a:t>
            </a:r>
            <a:endParaRPr lang="en-US" dirty="0"/>
          </a:p>
          <a:p>
            <a:pPr marL="82296" indent="0">
              <a:buNone/>
            </a:pPr>
            <a:r>
              <a:rPr lang="en-US" i="1" dirty="0"/>
              <a:t>She's been </a:t>
            </a:r>
            <a:r>
              <a:rPr lang="en-US" i="1" u="sng" dirty="0"/>
              <a:t>neglecting</a:t>
            </a:r>
            <a:r>
              <a:rPr lang="en-US" i="1" dirty="0"/>
              <a:t> her studies this semester.</a:t>
            </a:r>
            <a:endParaRPr lang="en-US" i="1" dirty="0" smtClean="0"/>
          </a:p>
          <a:p>
            <a:pPr marL="82296" indent="0">
              <a:buNone/>
            </a:pPr>
            <a:r>
              <a:rPr lang="sr-Latn-CS" b="1" dirty="0" smtClean="0"/>
              <a:t>pretend</a:t>
            </a:r>
            <a:r>
              <a:rPr lang="en-US" b="1" dirty="0"/>
              <a:t> </a:t>
            </a:r>
            <a:r>
              <a:rPr lang="en-US" dirty="0"/>
              <a:t>- to behave as if something is true when you know that it is not, especially in order to deceive people or as a </a:t>
            </a:r>
            <a:r>
              <a:rPr lang="en-US" dirty="0" smtClean="0"/>
              <a:t>game</a:t>
            </a:r>
          </a:p>
          <a:p>
            <a:pPr marL="82296" indent="0">
              <a:buNone/>
            </a:pPr>
            <a:r>
              <a:rPr lang="en-US" i="1" dirty="0" smtClean="0"/>
              <a:t>The </a:t>
            </a:r>
            <a:r>
              <a:rPr lang="en-US" i="1" dirty="0"/>
              <a:t>children </a:t>
            </a:r>
            <a:r>
              <a:rPr lang="en-US" i="1" u="sng" dirty="0"/>
              <a:t>pretended</a:t>
            </a:r>
            <a:r>
              <a:rPr lang="en-US" i="1" dirty="0"/>
              <a:t> (that) they were dinosaurs.</a:t>
            </a:r>
          </a:p>
          <a:p>
            <a:pPr marL="82296" indent="0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0303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764704"/>
            <a:ext cx="7498080" cy="5483696"/>
          </a:xfrm>
        </p:spPr>
        <p:txBody>
          <a:bodyPr/>
          <a:lstStyle/>
          <a:p>
            <a:pPr marL="82296" indent="0">
              <a:buNone/>
            </a:pPr>
            <a:r>
              <a:rPr lang="sr-Latn-CS" b="1" dirty="0" smtClean="0"/>
              <a:t>adjustment</a:t>
            </a:r>
            <a:r>
              <a:rPr lang="en-US" dirty="0" smtClean="0"/>
              <a:t> </a:t>
            </a:r>
            <a:r>
              <a:rPr lang="en-US" dirty="0"/>
              <a:t>- a small </a:t>
            </a:r>
            <a:r>
              <a:rPr lang="en-US" dirty="0" smtClean="0"/>
              <a:t>change</a:t>
            </a:r>
            <a:endParaRPr lang="en-US" dirty="0"/>
          </a:p>
          <a:p>
            <a:pPr marL="82296" indent="0">
              <a:buNone/>
            </a:pPr>
            <a:r>
              <a:rPr lang="en-US" i="1" dirty="0"/>
              <a:t>She made a few minor </a:t>
            </a:r>
            <a:r>
              <a:rPr lang="en-US" i="1" u="sng" dirty="0"/>
              <a:t>adjustments</a:t>
            </a:r>
            <a:r>
              <a:rPr lang="en-US" i="1" dirty="0"/>
              <a:t> to the focus of her camera.</a:t>
            </a:r>
            <a:endParaRPr lang="en-US" i="1" dirty="0" smtClean="0"/>
          </a:p>
          <a:p>
            <a:pPr marL="82296" indent="0">
              <a:buNone/>
            </a:pPr>
            <a:r>
              <a:rPr lang="en-US" b="1" dirty="0" smtClean="0"/>
              <a:t>solitary</a:t>
            </a:r>
            <a:r>
              <a:rPr lang="en-US" dirty="0" smtClean="0"/>
              <a:t> </a:t>
            </a:r>
            <a:r>
              <a:rPr lang="en-US" dirty="0"/>
              <a:t>- done </a:t>
            </a:r>
            <a:r>
              <a:rPr lang="en-US" dirty="0" smtClean="0"/>
              <a:t>alone</a:t>
            </a:r>
          </a:p>
          <a:p>
            <a:pPr marL="82296" indent="0">
              <a:buNone/>
            </a:pPr>
            <a:r>
              <a:rPr lang="en-US" i="1" dirty="0" smtClean="0"/>
              <a:t>She enjoys </a:t>
            </a:r>
            <a:r>
              <a:rPr lang="en-US" i="1" u="sng" dirty="0" smtClean="0"/>
              <a:t>solitary</a:t>
            </a:r>
            <a:r>
              <a:rPr lang="en-US" i="1" dirty="0" smtClean="0"/>
              <a:t> </a:t>
            </a:r>
            <a:r>
              <a:rPr lang="en-US" i="1" dirty="0"/>
              <a:t>walks by the </a:t>
            </a:r>
            <a:r>
              <a:rPr lang="en-US" i="1" dirty="0" smtClean="0"/>
              <a:t>river.</a:t>
            </a:r>
          </a:p>
          <a:p>
            <a:pPr marL="82296" indent="0">
              <a:buNone/>
            </a:pPr>
            <a:r>
              <a:rPr lang="sr-Latn-CS" b="1" dirty="0" smtClean="0"/>
              <a:t>attain</a:t>
            </a:r>
            <a:r>
              <a:rPr lang="en-US" dirty="0" smtClean="0"/>
              <a:t> </a:t>
            </a:r>
            <a:r>
              <a:rPr lang="en-US" dirty="0"/>
              <a:t>- to reach or succeed in getting </a:t>
            </a:r>
            <a:r>
              <a:rPr lang="en-US" dirty="0" smtClean="0"/>
              <a:t>something</a:t>
            </a:r>
          </a:p>
          <a:p>
            <a:pPr marL="82296" indent="0">
              <a:buNone/>
            </a:pPr>
            <a:r>
              <a:rPr lang="en-US" i="1" dirty="0"/>
              <a:t>He has </a:t>
            </a:r>
            <a:r>
              <a:rPr lang="en-US" i="1" u="sng" dirty="0"/>
              <a:t>attained</a:t>
            </a:r>
            <a:r>
              <a:rPr lang="en-US" i="1" dirty="0"/>
              <a:t> the highest grade in his music exams.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5305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404664"/>
            <a:ext cx="7746064" cy="5843736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en-US" b="1" dirty="0" smtClean="0"/>
              <a:t>exploratory </a:t>
            </a:r>
            <a:r>
              <a:rPr lang="en-US" dirty="0"/>
              <a:t>- done in order to discover more about </a:t>
            </a:r>
            <a:r>
              <a:rPr lang="en-US" dirty="0" smtClean="0"/>
              <a:t>something</a:t>
            </a:r>
          </a:p>
          <a:p>
            <a:pPr marL="82296" indent="0">
              <a:buNone/>
            </a:pPr>
            <a:r>
              <a:rPr lang="en-US" i="1" dirty="0" smtClean="0"/>
              <a:t>He joined an </a:t>
            </a:r>
            <a:r>
              <a:rPr lang="en-US" i="1" u="sng" dirty="0"/>
              <a:t>exploratory</a:t>
            </a:r>
            <a:r>
              <a:rPr lang="en-US" i="1" dirty="0"/>
              <a:t> expedition to </a:t>
            </a:r>
            <a:r>
              <a:rPr lang="en-US" i="1" dirty="0" smtClean="0"/>
              <a:t>Antarctica.</a:t>
            </a:r>
            <a:endParaRPr lang="en-US" i="1" dirty="0"/>
          </a:p>
          <a:p>
            <a:pPr marL="82296" indent="0">
              <a:buNone/>
            </a:pPr>
            <a:r>
              <a:rPr lang="en-US" b="1" dirty="0" smtClean="0"/>
              <a:t>stimulus </a:t>
            </a:r>
            <a:r>
              <a:rPr lang="en-US" dirty="0" smtClean="0"/>
              <a:t>(</a:t>
            </a:r>
            <a:r>
              <a:rPr lang="en-US" dirty="0" err="1" smtClean="0"/>
              <a:t>pl</a:t>
            </a:r>
            <a:r>
              <a:rPr lang="en-US" dirty="0" smtClean="0"/>
              <a:t> </a:t>
            </a:r>
            <a:r>
              <a:rPr lang="en-US" i="1" dirty="0" smtClean="0"/>
              <a:t>stimuli</a:t>
            </a:r>
            <a:r>
              <a:rPr lang="en-US" dirty="0" smtClean="0"/>
              <a:t>) - </a:t>
            </a:r>
            <a:r>
              <a:rPr lang="en-US" dirty="0"/>
              <a:t>something that causes growth or </a:t>
            </a:r>
            <a:r>
              <a:rPr lang="en-US" dirty="0" smtClean="0"/>
              <a:t>activity</a:t>
            </a:r>
          </a:p>
          <a:p>
            <a:pPr marL="82296" indent="0">
              <a:buNone/>
            </a:pPr>
            <a:r>
              <a:rPr lang="en-US" i="1" dirty="0" smtClean="0"/>
              <a:t>Foreign </a:t>
            </a:r>
            <a:r>
              <a:rPr lang="en-US" i="1" dirty="0"/>
              <a:t>investment has been a </a:t>
            </a:r>
            <a:r>
              <a:rPr lang="en-US" i="1" u="sng" dirty="0"/>
              <a:t>stimulus</a:t>
            </a:r>
            <a:r>
              <a:rPr lang="en-US" i="1" dirty="0"/>
              <a:t> to the industry.</a:t>
            </a:r>
          </a:p>
          <a:p>
            <a:pPr marL="82296" indent="0">
              <a:buNone/>
            </a:pPr>
            <a:r>
              <a:rPr lang="en-US" b="1" dirty="0" smtClean="0"/>
              <a:t>chase</a:t>
            </a:r>
            <a:r>
              <a:rPr lang="en-US" dirty="0" smtClean="0"/>
              <a:t> </a:t>
            </a:r>
            <a:r>
              <a:rPr lang="en-US" dirty="0"/>
              <a:t>- to hurry after someone or something in order to catch him, her, or </a:t>
            </a:r>
            <a:r>
              <a:rPr lang="en-US" dirty="0" smtClean="0"/>
              <a:t>it</a:t>
            </a:r>
          </a:p>
          <a:p>
            <a:pPr marL="82296" indent="0">
              <a:buNone/>
            </a:pPr>
            <a:r>
              <a:rPr lang="en-US" i="1" dirty="0"/>
              <a:t>The police car was going so fast, it must have been </a:t>
            </a:r>
            <a:r>
              <a:rPr lang="en-US" i="1" u="sng" dirty="0"/>
              <a:t>chasing</a:t>
            </a:r>
            <a:r>
              <a:rPr lang="en-US" i="1" dirty="0"/>
              <a:t> someone.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655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432560" y="1052736"/>
            <a:ext cx="7406640" cy="3168352"/>
          </a:xfrm>
        </p:spPr>
        <p:txBody>
          <a:bodyPr/>
          <a:lstStyle/>
          <a:p>
            <a:r>
              <a:rPr lang="sr-Latn-CS" sz="6000" b="1" u="sng" dirty="0">
                <a:solidFill>
                  <a:srgbClr val="3B3B3B">
                    <a:satMod val="130000"/>
                  </a:srgbClr>
                </a:solidFill>
              </a:rPr>
              <a:t>Equipment and Surrounding in Nursery School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991885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260648"/>
            <a:ext cx="7818072" cy="5987752"/>
          </a:xfrm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sr-Latn-CS" b="1" dirty="0" smtClean="0"/>
              <a:t>extension</a:t>
            </a:r>
            <a:r>
              <a:rPr lang="en-US" b="1" dirty="0"/>
              <a:t> </a:t>
            </a:r>
            <a:r>
              <a:rPr lang="en-US" dirty="0"/>
              <a:t>- the fact of reaching, stretching, or continuing; the act of adding to something in order to make it bigger or </a:t>
            </a:r>
            <a:r>
              <a:rPr lang="en-US" dirty="0" smtClean="0"/>
              <a:t>longer</a:t>
            </a:r>
          </a:p>
          <a:p>
            <a:pPr marL="82296" indent="0">
              <a:buNone/>
            </a:pPr>
            <a:r>
              <a:rPr lang="en-US" i="1" dirty="0"/>
              <a:t>Martin Luther King, Jr, campaigned for the </a:t>
            </a:r>
            <a:r>
              <a:rPr lang="en-US" i="1" u="sng" dirty="0"/>
              <a:t>extension</a:t>
            </a:r>
            <a:r>
              <a:rPr lang="en-US" i="1" dirty="0"/>
              <a:t> of civil rights to </a:t>
            </a:r>
            <a:r>
              <a:rPr lang="en-US" i="1" dirty="0" smtClean="0"/>
              <a:t>black </a:t>
            </a:r>
            <a:r>
              <a:rPr lang="en-US" i="1" dirty="0"/>
              <a:t>people.</a:t>
            </a:r>
            <a:endParaRPr lang="en-US" i="1" dirty="0" smtClean="0"/>
          </a:p>
          <a:p>
            <a:pPr marL="82296" indent="0">
              <a:buNone/>
            </a:pPr>
            <a:r>
              <a:rPr lang="sr-Latn-CS" b="1" dirty="0"/>
              <a:t>blow off </a:t>
            </a:r>
            <a:r>
              <a:rPr lang="sr-Latn-CS" b="1" dirty="0" smtClean="0"/>
              <a:t>steam</a:t>
            </a:r>
            <a:r>
              <a:rPr lang="en-US" b="1" dirty="0"/>
              <a:t> </a:t>
            </a:r>
            <a:r>
              <a:rPr lang="en-US" dirty="0"/>
              <a:t>- to do or say something that helps you to get rid of strong feelings or </a:t>
            </a:r>
            <a:r>
              <a:rPr lang="en-US" dirty="0" smtClean="0"/>
              <a:t>energy</a:t>
            </a:r>
          </a:p>
          <a:p>
            <a:pPr marL="82296" indent="0">
              <a:buNone/>
            </a:pPr>
            <a:r>
              <a:rPr lang="en-US" i="1" dirty="0"/>
              <a:t>Call me any time you need to </a:t>
            </a:r>
            <a:r>
              <a:rPr lang="en-US" i="1" dirty="0" smtClean="0"/>
              <a:t>go out and </a:t>
            </a:r>
            <a:r>
              <a:rPr lang="en-US" i="1" u="sng" dirty="0" smtClean="0"/>
              <a:t>blow </a:t>
            </a:r>
            <a:r>
              <a:rPr lang="en-US" i="1" u="sng" dirty="0"/>
              <a:t>off some steam</a:t>
            </a:r>
            <a:r>
              <a:rPr lang="en-US" i="1" dirty="0"/>
              <a:t>.</a:t>
            </a:r>
            <a:endParaRPr lang="en-US" i="1" dirty="0" smtClean="0"/>
          </a:p>
          <a:p>
            <a:pPr marL="82296" indent="0">
              <a:buNone/>
            </a:pPr>
            <a:r>
              <a:rPr lang="sr-Latn-CS" b="1" dirty="0" smtClean="0"/>
              <a:t>inventory</a:t>
            </a:r>
            <a:r>
              <a:rPr lang="en-US" dirty="0" smtClean="0"/>
              <a:t> </a:t>
            </a:r>
            <a:r>
              <a:rPr lang="en-US" dirty="0"/>
              <a:t>- a detailed list of all the things in a </a:t>
            </a:r>
            <a:r>
              <a:rPr lang="en-US" dirty="0" smtClean="0"/>
              <a:t>place</a:t>
            </a:r>
          </a:p>
          <a:p>
            <a:pPr marL="82296" indent="0">
              <a:buNone/>
            </a:pPr>
            <a:r>
              <a:rPr lang="en-US" i="1" dirty="0"/>
              <a:t>A set of 24 </a:t>
            </a:r>
            <a:r>
              <a:rPr lang="en-US" i="1" dirty="0" smtClean="0"/>
              <a:t>chairs </a:t>
            </a:r>
            <a:r>
              <a:rPr lang="en-US" i="1" dirty="0"/>
              <a:t>appear on the </a:t>
            </a:r>
            <a:r>
              <a:rPr lang="en-US" i="1" u="sng" dirty="0"/>
              <a:t>inventory</a:t>
            </a:r>
            <a:r>
              <a:rPr lang="en-US" i="1" dirty="0"/>
              <a:t> of the </a:t>
            </a:r>
            <a:r>
              <a:rPr lang="en-US" i="1" dirty="0" smtClean="0"/>
              <a:t>house.</a:t>
            </a:r>
          </a:p>
        </p:txBody>
      </p:sp>
    </p:spTree>
    <p:extLst>
      <p:ext uri="{BB962C8B-B14F-4D97-AF65-F5344CB8AC3E}">
        <p14:creationId xmlns:p14="http://schemas.microsoft.com/office/powerpoint/2010/main" val="32739461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404664"/>
            <a:ext cx="7818072" cy="5832648"/>
          </a:xfrm>
        </p:spPr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en-US" b="1" dirty="0" smtClean="0"/>
              <a:t>appealing</a:t>
            </a:r>
            <a:r>
              <a:rPr lang="en-US" dirty="0" smtClean="0"/>
              <a:t> </a:t>
            </a:r>
            <a:r>
              <a:rPr lang="en-US" dirty="0"/>
              <a:t>- attractive or </a:t>
            </a:r>
            <a:r>
              <a:rPr lang="en-US" dirty="0" smtClean="0"/>
              <a:t>interesting</a:t>
            </a:r>
          </a:p>
          <a:p>
            <a:pPr marL="82296" indent="0">
              <a:buNone/>
            </a:pPr>
            <a:r>
              <a:rPr lang="en-US" i="1" dirty="0"/>
              <a:t>The idea of not having to get up early every morning is rather </a:t>
            </a:r>
            <a:r>
              <a:rPr lang="en-US" i="1" u="sng" dirty="0"/>
              <a:t>appealing</a:t>
            </a:r>
            <a:r>
              <a:rPr lang="en-US" i="1" dirty="0"/>
              <a:t> (to me).</a:t>
            </a:r>
          </a:p>
          <a:p>
            <a:pPr marL="82296" indent="0">
              <a:buNone/>
            </a:pPr>
            <a:r>
              <a:rPr lang="en-US" b="1" dirty="0" smtClean="0"/>
              <a:t>pursue</a:t>
            </a:r>
            <a:r>
              <a:rPr lang="en-US" dirty="0" smtClean="0"/>
              <a:t> </a:t>
            </a:r>
            <a:r>
              <a:rPr lang="en-US" dirty="0"/>
              <a:t>- to follow someone or something, usually to try to catch him, her, or </a:t>
            </a:r>
            <a:r>
              <a:rPr lang="en-US" dirty="0" smtClean="0"/>
              <a:t>it</a:t>
            </a:r>
          </a:p>
          <a:p>
            <a:pPr marL="82296" indent="0">
              <a:buNone/>
            </a:pPr>
            <a:r>
              <a:rPr lang="en-US" dirty="0" smtClean="0"/>
              <a:t>- to </a:t>
            </a:r>
            <a:r>
              <a:rPr lang="en-US" dirty="0"/>
              <a:t>try to achieve:</a:t>
            </a:r>
          </a:p>
          <a:p>
            <a:pPr marL="82296" indent="0">
              <a:buNone/>
            </a:pPr>
            <a:r>
              <a:rPr lang="en-US" i="1" dirty="0"/>
              <a:t>She single-mindedly </a:t>
            </a:r>
            <a:r>
              <a:rPr lang="en-US" i="1" u="sng" dirty="0"/>
              <a:t>pursued</a:t>
            </a:r>
            <a:r>
              <a:rPr lang="en-US" i="1" dirty="0"/>
              <a:t> her goal of earning a law degree</a:t>
            </a:r>
            <a:r>
              <a:rPr lang="en-US" i="1" dirty="0" smtClean="0"/>
              <a:t>.</a:t>
            </a:r>
            <a:endParaRPr lang="en-US" i="1" dirty="0"/>
          </a:p>
          <a:p>
            <a:pPr marL="82296" indent="0">
              <a:buNone/>
            </a:pPr>
            <a:r>
              <a:rPr lang="en-US" b="1" dirty="0" smtClean="0"/>
              <a:t>impact</a:t>
            </a:r>
            <a:r>
              <a:rPr lang="en-US" dirty="0" smtClean="0"/>
              <a:t> </a:t>
            </a:r>
            <a:r>
              <a:rPr lang="en-US" dirty="0"/>
              <a:t>– a powerful effect that something, especially something new, has on a situation or </a:t>
            </a:r>
            <a:r>
              <a:rPr lang="en-US" dirty="0" smtClean="0"/>
              <a:t>person</a:t>
            </a:r>
          </a:p>
          <a:p>
            <a:pPr marL="82296" indent="0">
              <a:buNone/>
            </a:pPr>
            <a:r>
              <a:rPr lang="en-US" i="1" dirty="0"/>
              <a:t>The anti-smoking campaign had had/made quite an </a:t>
            </a:r>
            <a:r>
              <a:rPr lang="en-US" i="1" u="sng" dirty="0"/>
              <a:t>impact</a:t>
            </a:r>
            <a:r>
              <a:rPr lang="en-US" i="1" dirty="0"/>
              <a:t> on young people.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881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22114"/>
          </a:xfrm>
        </p:spPr>
        <p:txBody>
          <a:bodyPr>
            <a:normAutofit/>
          </a:bodyPr>
          <a:lstStyle/>
          <a:p>
            <a:r>
              <a:rPr lang="en-US" dirty="0" smtClean="0"/>
              <a:t>REVISION: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340768"/>
            <a:ext cx="7920880" cy="49076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u="sng" dirty="0"/>
              <a:t>Answer the questions</a:t>
            </a:r>
            <a:r>
              <a:rPr lang="en-US" sz="2800" b="1" dirty="0"/>
              <a:t>:</a:t>
            </a:r>
            <a:endParaRPr lang="en-US" sz="2800" dirty="0"/>
          </a:p>
          <a:p>
            <a:pPr lvl="0"/>
            <a:r>
              <a:rPr lang="en-US" dirty="0"/>
              <a:t>What </a:t>
            </a:r>
            <a:r>
              <a:rPr lang="en-US" dirty="0" smtClean="0"/>
              <a:t>are the benefits of outdoor play?</a:t>
            </a:r>
          </a:p>
          <a:p>
            <a:pPr lvl="0"/>
            <a:r>
              <a:rPr lang="en-US" dirty="0" smtClean="0"/>
              <a:t>What characteristics should outdoor play areas have?</a:t>
            </a:r>
            <a:endParaRPr lang="en-US" dirty="0"/>
          </a:p>
          <a:p>
            <a:pPr lvl="0"/>
            <a:r>
              <a:rPr lang="en-US" dirty="0" smtClean="0"/>
              <a:t>What are the characteristics of a good toy?</a:t>
            </a:r>
            <a:endParaRPr lang="en-US" dirty="0"/>
          </a:p>
          <a:p>
            <a:pPr lvl="0">
              <a:buClr>
                <a:srgbClr val="D34817"/>
              </a:buClr>
              <a:buFontTx/>
              <a:buChar char="-"/>
            </a:pPr>
            <a:endParaRPr lang="en-US" sz="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430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426170"/>
          </a:xfrm>
        </p:spPr>
        <p:txBody>
          <a:bodyPr/>
          <a:lstStyle/>
          <a:p>
            <a:r>
              <a:rPr lang="en-US" sz="4000" b="1" dirty="0"/>
              <a:t>This is the </a:t>
            </a:r>
            <a:r>
              <a:rPr lang="en-US" sz="4000" b="1" dirty="0" smtClean="0"/>
              <a:t>first </a:t>
            </a:r>
            <a:r>
              <a:rPr lang="en-US" sz="4000" b="1" dirty="0"/>
              <a:t>topic for test </a:t>
            </a:r>
            <a:r>
              <a:rPr lang="en-US" sz="4000" b="1" dirty="0" smtClean="0"/>
              <a:t>2: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916832"/>
            <a:ext cx="7498080" cy="4331568"/>
          </a:xfrm>
        </p:spPr>
        <p:txBody>
          <a:bodyPr/>
          <a:lstStyle/>
          <a:p>
            <a:r>
              <a:rPr lang="en-US" sz="4000" dirty="0"/>
              <a:t>What sort of toys and equipment are the most suitable for children at nursery school?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516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 smtClean="0"/>
              <a:t>PART 1</a:t>
            </a:r>
            <a:br>
              <a:rPr lang="en-US" b="1" u="sng" dirty="0" smtClean="0"/>
            </a:br>
            <a:r>
              <a:rPr lang="sr-Latn-CS" b="1" u="sng" dirty="0" smtClean="0"/>
              <a:t>The Benefits of Outdoor Play</a:t>
            </a:r>
            <a:r>
              <a:rPr lang="en-US" u="sng" dirty="0" smtClean="0"/>
              <a:t/>
            </a:r>
            <a:br>
              <a:rPr lang="en-US" u="sng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556792"/>
            <a:ext cx="7498080" cy="4896544"/>
          </a:xfrm>
        </p:spPr>
        <p:txBody>
          <a:bodyPr>
            <a:normAutofit/>
          </a:bodyPr>
          <a:lstStyle/>
          <a:p>
            <a:r>
              <a:rPr lang="sr-Latn-CS" sz="3600" dirty="0" smtClean="0"/>
              <a:t>an opportunity to develop physical skills through exercise and play </a:t>
            </a:r>
          </a:p>
          <a:p>
            <a:r>
              <a:rPr lang="sr-Latn-CS" sz="3600" dirty="0" err="1" smtClean="0"/>
              <a:t>can</a:t>
            </a:r>
            <a:r>
              <a:rPr lang="sr-Latn-CS" sz="3600" dirty="0" smtClean="0"/>
              <a:t> </a:t>
            </a:r>
            <a:r>
              <a:rPr lang="sr-Latn-CS" sz="3600" dirty="0" err="1" smtClean="0"/>
              <a:t>stimulate</a:t>
            </a:r>
            <a:r>
              <a:rPr lang="sr-Latn-CS" sz="3600" dirty="0" smtClean="0"/>
              <a:t> </a:t>
            </a:r>
            <a:r>
              <a:rPr lang="sr-Latn-CS" sz="3600" dirty="0" err="1" smtClean="0"/>
              <a:t>physical</a:t>
            </a:r>
            <a:r>
              <a:rPr lang="sr-Latn-CS" sz="3600" dirty="0" smtClean="0"/>
              <a:t>-motor </a:t>
            </a:r>
            <a:r>
              <a:rPr lang="sr-Latn-CS" sz="3600" dirty="0" err="1" smtClean="0"/>
              <a:t>development</a:t>
            </a:r>
            <a:r>
              <a:rPr lang="sr-Latn-CS" sz="3600" dirty="0" smtClean="0"/>
              <a:t> </a:t>
            </a:r>
          </a:p>
          <a:p>
            <a:r>
              <a:rPr lang="sr-Latn-CS" sz="3600" dirty="0" smtClean="0"/>
              <a:t>a positive setting for</a:t>
            </a:r>
            <a:r>
              <a:rPr lang="en-US" sz="3600" dirty="0" smtClean="0"/>
              <a:t> </a:t>
            </a:r>
            <a:r>
              <a:rPr lang="sr-Latn-CS" sz="3600" dirty="0" smtClean="0"/>
              <a:t>social interaction </a:t>
            </a:r>
          </a:p>
          <a:p>
            <a:r>
              <a:rPr lang="sr-Latn-CS" sz="3600" dirty="0" smtClean="0"/>
              <a:t>well-equipped playgrounds can stimulate a variety of play types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r>
              <a:rPr lang="sr-Latn-CS" sz="4000" dirty="0"/>
              <a:t>T</a:t>
            </a:r>
            <a:r>
              <a:rPr lang="sr-Latn-CS" sz="4000" dirty="0" smtClean="0"/>
              <a:t>he </a:t>
            </a:r>
            <a:r>
              <a:rPr lang="sr-Latn-CS" sz="4000" dirty="0"/>
              <a:t>outdoor play environment should enhance every aspect of child </a:t>
            </a:r>
            <a:r>
              <a:rPr lang="sr-Latn-CS" sz="4000" dirty="0" smtClean="0"/>
              <a:t>development</a:t>
            </a:r>
            <a:r>
              <a:rPr lang="en-US" sz="4000" dirty="0" smtClean="0"/>
              <a:t> </a:t>
            </a:r>
            <a:r>
              <a:rPr lang="sr-Latn-CS" sz="4000" dirty="0" smtClean="0"/>
              <a:t>-</a:t>
            </a:r>
            <a:r>
              <a:rPr lang="en-US" sz="4000" dirty="0" smtClean="0"/>
              <a:t> </a:t>
            </a:r>
            <a:r>
              <a:rPr lang="sr-Latn-CS" sz="4000" dirty="0" smtClean="0"/>
              <a:t>motor</a:t>
            </a:r>
            <a:r>
              <a:rPr lang="sr-Latn-CS" sz="4000" dirty="0"/>
              <a:t>, cognitive, social, </a:t>
            </a:r>
            <a:r>
              <a:rPr lang="sr-Latn-CS" sz="4000" dirty="0" smtClean="0"/>
              <a:t>emotional, problem-solving</a:t>
            </a:r>
            <a:r>
              <a:rPr lang="sr-Latn-CS" sz="4000" dirty="0"/>
              <a:t>, and </a:t>
            </a:r>
            <a:r>
              <a:rPr lang="en-US" sz="4000" dirty="0" smtClean="0"/>
              <a:t>it is </a:t>
            </a:r>
            <a:r>
              <a:rPr lang="sr-Latn-CS" sz="4000" dirty="0" smtClean="0"/>
              <a:t>fun! </a:t>
            </a:r>
          </a:p>
          <a:p>
            <a:r>
              <a:rPr lang="sr-Latn-CS" sz="4000" dirty="0" smtClean="0"/>
              <a:t>Also, children become </a:t>
            </a:r>
            <a:r>
              <a:rPr lang="sr-Latn-CS" sz="4000" dirty="0"/>
              <a:t>familiar with nature </a:t>
            </a:r>
            <a:r>
              <a:rPr lang="sr-Latn-CS" sz="4000" dirty="0" smtClean="0"/>
              <a:t>and </a:t>
            </a:r>
            <a:r>
              <a:rPr lang="sr-Latn-CS" sz="4000" dirty="0"/>
              <a:t>the world around them. </a:t>
            </a:r>
            <a:endParaRPr lang="en-US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/>
          <a:lstStyle/>
          <a:p>
            <a:r>
              <a:rPr lang="sr-Latn-CS" sz="3600" dirty="0"/>
              <a:t>However, </a:t>
            </a:r>
            <a:r>
              <a:rPr lang="sr-Latn-CS" sz="3600" dirty="0" smtClean="0"/>
              <a:t>playgrounds </a:t>
            </a:r>
            <a:r>
              <a:rPr lang="sr-Latn-CS" sz="3600" dirty="0"/>
              <a:t>are </a:t>
            </a:r>
            <a:r>
              <a:rPr lang="sr-Latn-CS" sz="3600" dirty="0" smtClean="0"/>
              <a:t>sometimes hazardous and </a:t>
            </a:r>
            <a:r>
              <a:rPr lang="sr-Latn-CS" sz="3600" dirty="0"/>
              <a:t>the most neglected components of preschool and school </a:t>
            </a:r>
            <a:r>
              <a:rPr lang="sr-Latn-CS" sz="3600" dirty="0" smtClean="0"/>
              <a:t>programs.</a:t>
            </a:r>
            <a:r>
              <a:rPr lang="en-US" sz="3600" dirty="0" smtClean="0"/>
              <a:t> </a:t>
            </a:r>
          </a:p>
          <a:p>
            <a:r>
              <a:rPr lang="en-US" sz="3600" dirty="0" smtClean="0"/>
              <a:t>C</a:t>
            </a:r>
            <a:r>
              <a:rPr lang="sr-Latn-CS" sz="3600" dirty="0" smtClean="0"/>
              <a:t>hildren's </a:t>
            </a:r>
            <a:r>
              <a:rPr lang="sr-Latn-CS" sz="3600" dirty="0"/>
              <a:t>play needs </a:t>
            </a:r>
            <a:r>
              <a:rPr lang="en-US" sz="3600" dirty="0" smtClean="0"/>
              <a:t>shouldn’t be</a:t>
            </a:r>
            <a:r>
              <a:rPr lang="sr-Latn-CS" sz="3600" dirty="0" smtClean="0"/>
              <a:t> </a:t>
            </a:r>
            <a:r>
              <a:rPr lang="sr-Latn-CS" sz="3600" dirty="0"/>
              <a:t>limited to </a:t>
            </a:r>
            <a:r>
              <a:rPr lang="sr-Latn-CS" sz="3600" dirty="0" smtClean="0"/>
              <a:t>running </a:t>
            </a:r>
            <a:r>
              <a:rPr lang="sr-Latn-CS" sz="3600" dirty="0"/>
              <a:t>and </a:t>
            </a:r>
            <a:r>
              <a:rPr lang="sr-Latn-CS" sz="3600" dirty="0" smtClean="0"/>
              <a:t>swinging</a:t>
            </a:r>
            <a:r>
              <a:rPr lang="en-US" sz="3600" dirty="0" smtClean="0"/>
              <a:t>. </a:t>
            </a:r>
            <a:r>
              <a:rPr lang="en-US" sz="3600" dirty="0"/>
              <a:t>C</a:t>
            </a:r>
            <a:r>
              <a:rPr lang="sr-Latn-CS" sz="3600" dirty="0" smtClean="0"/>
              <a:t>hildren can</a:t>
            </a:r>
            <a:r>
              <a:rPr lang="en-US" sz="3600" dirty="0" smtClean="0"/>
              <a:t> also</a:t>
            </a:r>
            <a:r>
              <a:rPr lang="sr-Latn-CS" sz="3600" dirty="0" smtClean="0"/>
              <a:t> </a:t>
            </a:r>
            <a:r>
              <a:rPr lang="sr-Latn-CS" sz="3600" dirty="0"/>
              <a:t>think, symbolize, </a:t>
            </a:r>
            <a:r>
              <a:rPr lang="sr-Latn-CS" sz="3600" dirty="0" smtClean="0"/>
              <a:t>construct</a:t>
            </a:r>
            <a:r>
              <a:rPr lang="en-US" sz="3600" dirty="0" smtClean="0"/>
              <a:t> and </a:t>
            </a:r>
            <a:r>
              <a:rPr lang="sr-Latn-CS" sz="3600" dirty="0" smtClean="0"/>
              <a:t>create</a:t>
            </a:r>
            <a:r>
              <a:rPr lang="sr-Latn-CS" sz="3600" dirty="0"/>
              <a:t>.</a:t>
            </a:r>
            <a:endParaRPr lang="en-US" sz="36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b="1" dirty="0" err="1"/>
              <a:t>Play</a:t>
            </a:r>
            <a:r>
              <a:rPr lang="sr-Latn-CS" b="1" dirty="0"/>
              <a:t> </a:t>
            </a:r>
            <a:r>
              <a:rPr lang="sr-Latn-CS" b="1" dirty="0" err="1"/>
              <a:t>and</a:t>
            </a:r>
            <a:r>
              <a:rPr lang="sr-Latn-CS" b="1" dirty="0"/>
              <a:t> Non-</a:t>
            </a:r>
            <a:r>
              <a:rPr lang="sr-Latn-CS" b="1" dirty="0" err="1"/>
              <a:t>Play</a:t>
            </a:r>
            <a:r>
              <a:rPr lang="sr-Latn-CS" b="1" dirty="0"/>
              <a:t> </a:t>
            </a:r>
            <a:r>
              <a:rPr lang="sr-Latn-CS" b="1" dirty="0" err="1"/>
              <a:t>Definitions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052736"/>
            <a:ext cx="7818072" cy="554461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900" b="1" i="1" dirty="0" smtClean="0"/>
              <a:t>1 </a:t>
            </a:r>
            <a:r>
              <a:rPr lang="sr-Latn-CS" sz="3900" b="1" i="1" dirty="0" smtClean="0"/>
              <a:t>Cognitive </a:t>
            </a:r>
            <a:r>
              <a:rPr lang="sr-Latn-CS" sz="3900" b="1" i="1" dirty="0"/>
              <a:t>Play</a:t>
            </a:r>
            <a:endParaRPr lang="en-US" sz="3900" b="1" i="1" dirty="0"/>
          </a:p>
          <a:p>
            <a:r>
              <a:rPr lang="sr-Latn-CS" sz="3900" u="sng" dirty="0" err="1"/>
              <a:t>Functional</a:t>
            </a:r>
            <a:r>
              <a:rPr lang="sr-Latn-CS" sz="3900" dirty="0"/>
              <a:t>: </a:t>
            </a:r>
            <a:r>
              <a:rPr lang="sr-Latn-CS" sz="3900" dirty="0" err="1"/>
              <a:t>Simple</a:t>
            </a:r>
            <a:r>
              <a:rPr lang="sr-Latn-CS" sz="3900" dirty="0">
                <a:solidFill>
                  <a:srgbClr val="FF0000"/>
                </a:solidFill>
              </a:rPr>
              <a:t> </a:t>
            </a:r>
            <a:r>
              <a:rPr lang="sr-Latn-CS" sz="3900" dirty="0" err="1"/>
              <a:t>repetitive</a:t>
            </a:r>
            <a:r>
              <a:rPr lang="sr-Latn-CS" sz="3900" dirty="0"/>
              <a:t> </a:t>
            </a:r>
            <a:r>
              <a:rPr lang="sr-Latn-CS" sz="3900" dirty="0" err="1"/>
              <a:t>muscle</a:t>
            </a:r>
            <a:r>
              <a:rPr lang="sr-Latn-CS" sz="3900" dirty="0"/>
              <a:t> </a:t>
            </a:r>
            <a:r>
              <a:rPr lang="sr-Latn-CS" sz="3900" dirty="0" err="1"/>
              <a:t>movements</a:t>
            </a:r>
            <a:r>
              <a:rPr lang="sr-Latn-CS" sz="3900" dirty="0"/>
              <a:t> </a:t>
            </a:r>
            <a:r>
              <a:rPr lang="sr-Latn-CS" sz="3900" dirty="0" err="1"/>
              <a:t>with</a:t>
            </a:r>
            <a:r>
              <a:rPr lang="sr-Latn-CS" sz="3900" dirty="0"/>
              <a:t> </a:t>
            </a:r>
            <a:r>
              <a:rPr lang="sr-Latn-CS" sz="3900" dirty="0" err="1"/>
              <a:t>or</a:t>
            </a:r>
            <a:r>
              <a:rPr lang="sr-Latn-CS" sz="3900" dirty="0"/>
              <a:t> </a:t>
            </a:r>
            <a:r>
              <a:rPr lang="sr-Latn-CS" sz="3900" dirty="0" err="1"/>
              <a:t>without</a:t>
            </a:r>
            <a:r>
              <a:rPr lang="sr-Latn-CS" sz="3900" dirty="0"/>
              <a:t> </a:t>
            </a:r>
            <a:r>
              <a:rPr lang="sr-Latn-CS" sz="3900" dirty="0" err="1"/>
              <a:t>objects</a:t>
            </a:r>
            <a:r>
              <a:rPr lang="sr-Latn-CS" sz="3900" dirty="0"/>
              <a:t>.</a:t>
            </a:r>
            <a:endParaRPr lang="en-US" sz="3900" dirty="0"/>
          </a:p>
          <a:p>
            <a:r>
              <a:rPr lang="sr-Latn-CS" sz="3900" u="sng" dirty="0" err="1"/>
              <a:t>Dramatic</a:t>
            </a:r>
            <a:r>
              <a:rPr lang="sr-Latn-CS" sz="3900" dirty="0"/>
              <a:t>: </a:t>
            </a:r>
            <a:r>
              <a:rPr lang="sr-Latn-CS" sz="3900" dirty="0" err="1"/>
              <a:t>Substitution</a:t>
            </a:r>
            <a:r>
              <a:rPr lang="sr-Latn-CS" sz="3900" dirty="0"/>
              <a:t> of </a:t>
            </a:r>
            <a:r>
              <a:rPr lang="sr-Latn-CS" sz="3900" dirty="0" err="1"/>
              <a:t>an</a:t>
            </a:r>
            <a:r>
              <a:rPr lang="sr-Latn-CS" sz="3900" dirty="0">
                <a:solidFill>
                  <a:srgbClr val="FF0000"/>
                </a:solidFill>
              </a:rPr>
              <a:t> </a:t>
            </a:r>
            <a:r>
              <a:rPr lang="sr-Latn-CS" sz="3900" dirty="0" err="1"/>
              <a:t>imaginary</a:t>
            </a:r>
            <a:r>
              <a:rPr lang="sr-Latn-CS" sz="3900" dirty="0"/>
              <a:t> </a:t>
            </a:r>
            <a:r>
              <a:rPr lang="sr-Latn-CS" sz="3900" dirty="0" err="1"/>
              <a:t>situation</a:t>
            </a:r>
            <a:r>
              <a:rPr lang="sr-Latn-CS" sz="3900" dirty="0"/>
              <a:t> </a:t>
            </a:r>
            <a:r>
              <a:rPr lang="sr-Latn-CS" sz="3900" dirty="0" err="1"/>
              <a:t>or</a:t>
            </a:r>
            <a:r>
              <a:rPr lang="sr-Latn-CS" sz="3900" dirty="0"/>
              <a:t> </a:t>
            </a:r>
            <a:r>
              <a:rPr lang="sr-Latn-CS" sz="3900" dirty="0" err="1"/>
              <a:t>object</a:t>
            </a:r>
            <a:r>
              <a:rPr lang="sr-Latn-CS" sz="3900" dirty="0"/>
              <a:t> in a </a:t>
            </a:r>
            <a:r>
              <a:rPr lang="sr-Latn-CS" sz="3900" dirty="0" err="1"/>
              <a:t>pretend</a:t>
            </a:r>
            <a:r>
              <a:rPr lang="sr-Latn-CS" sz="3900" dirty="0"/>
              <a:t> </a:t>
            </a:r>
            <a:r>
              <a:rPr lang="sr-Latn-CS" sz="3900" dirty="0" err="1"/>
              <a:t>play</a:t>
            </a:r>
            <a:r>
              <a:rPr lang="sr-Latn-CS" sz="3900" dirty="0"/>
              <a:t> </a:t>
            </a:r>
            <a:r>
              <a:rPr lang="sr-Latn-CS" sz="3900" dirty="0" err="1"/>
              <a:t>situation</a:t>
            </a:r>
            <a:r>
              <a:rPr lang="sr-Latn-CS" sz="3900" dirty="0"/>
              <a:t>.</a:t>
            </a:r>
            <a:endParaRPr lang="en-US" sz="3900" dirty="0"/>
          </a:p>
          <a:p>
            <a:r>
              <a:rPr lang="sr-Latn-CS" sz="3900" u="sng" dirty="0" smtClean="0"/>
              <a:t>Constructive</a:t>
            </a:r>
            <a:r>
              <a:rPr lang="sr-Latn-CS" sz="3900" dirty="0" smtClean="0"/>
              <a:t>:</a:t>
            </a:r>
            <a:r>
              <a:rPr lang="en-US" sz="3900" dirty="0" smtClean="0"/>
              <a:t> </a:t>
            </a:r>
            <a:r>
              <a:rPr lang="sr-Latn-CS" sz="3900" dirty="0" smtClean="0"/>
              <a:t>Manipulation </a:t>
            </a:r>
            <a:r>
              <a:rPr lang="sr-Latn-CS" sz="3900" dirty="0"/>
              <a:t>of objects to construct or create something.</a:t>
            </a:r>
            <a:endParaRPr lang="en-US" sz="3900" dirty="0"/>
          </a:p>
          <a:p>
            <a:r>
              <a:rPr lang="sr-Latn-CS" sz="3900" u="sng" dirty="0"/>
              <a:t>Games with rules</a:t>
            </a:r>
            <a:r>
              <a:rPr lang="sr-Latn-CS" sz="3900" dirty="0"/>
              <a:t>: </a:t>
            </a:r>
            <a:r>
              <a:rPr lang="en-US" sz="3900" dirty="0" smtClean="0"/>
              <a:t> </a:t>
            </a:r>
            <a:r>
              <a:rPr lang="sr-Latn-CS" sz="3900" dirty="0" smtClean="0"/>
              <a:t>Acceptance </a:t>
            </a:r>
            <a:r>
              <a:rPr lang="sr-Latn-CS" sz="3900" dirty="0"/>
              <a:t>of prearranged rules and adjustments to them in organized play.</a:t>
            </a:r>
            <a:endParaRPr lang="en-US" sz="39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/>
          <a:lstStyle/>
          <a:p>
            <a:pPr>
              <a:buNone/>
            </a:pPr>
            <a:r>
              <a:rPr lang="en-US" sz="3600" b="1" i="1" dirty="0" smtClean="0"/>
              <a:t>2 </a:t>
            </a:r>
            <a:r>
              <a:rPr lang="sr-Latn-CS" sz="3600" b="1" i="1" dirty="0" smtClean="0"/>
              <a:t>Social </a:t>
            </a:r>
            <a:r>
              <a:rPr lang="sr-Latn-CS" sz="3600" b="1" i="1" dirty="0"/>
              <a:t>Play</a:t>
            </a:r>
            <a:endParaRPr lang="en-US" sz="3600" b="1" i="1" dirty="0"/>
          </a:p>
          <a:p>
            <a:r>
              <a:rPr lang="sr-Latn-CS" sz="3600" u="sng" dirty="0" err="1"/>
              <a:t>Solitary</a:t>
            </a:r>
            <a:r>
              <a:rPr lang="sr-Latn-CS" sz="3600" dirty="0"/>
              <a:t>:  </a:t>
            </a:r>
            <a:r>
              <a:rPr lang="sr-Latn-CS" sz="3600" dirty="0" err="1"/>
              <a:t>Child</a:t>
            </a:r>
            <a:r>
              <a:rPr lang="sr-Latn-CS" sz="3600" dirty="0"/>
              <a:t> </a:t>
            </a:r>
            <a:r>
              <a:rPr lang="sr-Latn-CS" sz="3600" dirty="0" err="1"/>
              <a:t>plays</a:t>
            </a:r>
            <a:r>
              <a:rPr lang="sr-Latn-CS" sz="3600" dirty="0"/>
              <a:t> </a:t>
            </a:r>
            <a:r>
              <a:rPr lang="sr-Latn-CS" sz="3600" dirty="0" err="1"/>
              <a:t>alone</a:t>
            </a:r>
            <a:r>
              <a:rPr lang="sr-Latn-CS" sz="3600" dirty="0"/>
              <a:t> </a:t>
            </a:r>
            <a:r>
              <a:rPr lang="sr-Latn-CS" sz="3600" dirty="0" err="1"/>
              <a:t>and</a:t>
            </a:r>
            <a:r>
              <a:rPr lang="sr-Latn-CS" sz="3600" dirty="0"/>
              <a:t> </a:t>
            </a:r>
            <a:r>
              <a:rPr lang="sr-Latn-CS" sz="3600" dirty="0" err="1"/>
              <a:t>independently</a:t>
            </a:r>
            <a:r>
              <a:rPr lang="sr-Latn-CS" sz="3600" dirty="0"/>
              <a:t>.</a:t>
            </a:r>
            <a:endParaRPr lang="en-US" sz="3600" dirty="0"/>
          </a:p>
          <a:p>
            <a:r>
              <a:rPr lang="sr-Latn-CS" sz="3600" u="sng" dirty="0" err="1"/>
              <a:t>Parallel</a:t>
            </a:r>
            <a:r>
              <a:rPr lang="sr-Latn-CS" sz="3600" dirty="0"/>
              <a:t>:  </a:t>
            </a:r>
            <a:r>
              <a:rPr lang="sr-Latn-CS" sz="3600" dirty="0" err="1"/>
              <a:t>Child</a:t>
            </a:r>
            <a:r>
              <a:rPr lang="sr-Latn-CS" sz="3600" dirty="0"/>
              <a:t> </a:t>
            </a:r>
            <a:r>
              <a:rPr lang="sr-Latn-CS" sz="3600" dirty="0" err="1"/>
              <a:t>plays</a:t>
            </a:r>
            <a:r>
              <a:rPr lang="sr-Latn-CS" sz="3600" dirty="0"/>
              <a:t> </a:t>
            </a:r>
            <a:r>
              <a:rPr lang="sr-Latn-CS" sz="3600" dirty="0" err="1"/>
              <a:t>beside</a:t>
            </a:r>
            <a:r>
              <a:rPr lang="sr-Latn-CS" sz="3600" dirty="0"/>
              <a:t> </a:t>
            </a:r>
            <a:r>
              <a:rPr lang="sr-Latn-CS" sz="3600" dirty="0" err="1"/>
              <a:t>rather</a:t>
            </a:r>
            <a:r>
              <a:rPr lang="sr-Latn-CS" sz="3600" dirty="0"/>
              <a:t> </a:t>
            </a:r>
            <a:r>
              <a:rPr lang="sr-Latn-CS" sz="3600" dirty="0" err="1"/>
              <a:t>than</a:t>
            </a:r>
            <a:r>
              <a:rPr lang="sr-Latn-CS" sz="3600" dirty="0"/>
              <a:t> </a:t>
            </a:r>
            <a:r>
              <a:rPr lang="sr-Latn-CS" sz="3600" dirty="0" err="1"/>
              <a:t>with</a:t>
            </a:r>
            <a:r>
              <a:rPr lang="sr-Latn-CS" sz="3600" dirty="0"/>
              <a:t> </a:t>
            </a:r>
            <a:r>
              <a:rPr lang="sr-Latn-CS" sz="3600" dirty="0" err="1"/>
              <a:t>other</a:t>
            </a:r>
            <a:r>
              <a:rPr lang="sr-Latn-CS" sz="3600" dirty="0"/>
              <a:t> </a:t>
            </a:r>
            <a:r>
              <a:rPr lang="sr-Latn-CS" sz="3600" dirty="0" err="1"/>
              <a:t>children</a:t>
            </a:r>
            <a:r>
              <a:rPr lang="sr-Latn-CS" sz="3600" dirty="0"/>
              <a:t>.</a:t>
            </a:r>
            <a:endParaRPr lang="en-US" sz="3600" dirty="0"/>
          </a:p>
          <a:p>
            <a:r>
              <a:rPr lang="sr-Latn-CS" sz="3600" u="sng" dirty="0"/>
              <a:t>Group</a:t>
            </a:r>
            <a:r>
              <a:rPr lang="sr-Latn-CS" sz="3600" dirty="0"/>
              <a:t>: Child plays with another child or group of </a:t>
            </a:r>
            <a:r>
              <a:rPr lang="sr-Latn-CS" sz="3600" dirty="0" smtClean="0"/>
              <a:t>children</a:t>
            </a:r>
            <a:r>
              <a:rPr lang="en-US" sz="3600" dirty="0" smtClean="0"/>
              <a:t> and they all want to </a:t>
            </a:r>
            <a:r>
              <a:rPr lang="sr-Latn-CS" sz="3600" dirty="0" smtClean="0"/>
              <a:t>attain a common </a:t>
            </a:r>
            <a:r>
              <a:rPr lang="sr-Latn-CS" sz="3600" dirty="0"/>
              <a:t>goal.</a:t>
            </a:r>
            <a:endParaRPr lang="en-US" sz="36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b="1" i="1" dirty="0" smtClean="0"/>
              <a:t>3 </a:t>
            </a:r>
            <a:r>
              <a:rPr lang="sr-Latn-CS" sz="3600" b="1" i="1" dirty="0" smtClean="0"/>
              <a:t>Other</a:t>
            </a:r>
            <a:endParaRPr lang="en-US" sz="3600" b="1" i="1" dirty="0"/>
          </a:p>
          <a:p>
            <a:r>
              <a:rPr lang="sr-Latn-CS" sz="3600" u="sng" dirty="0" err="1"/>
              <a:t>Exploratory</a:t>
            </a:r>
            <a:r>
              <a:rPr lang="sr-Latn-CS" sz="3600" dirty="0"/>
              <a:t>:  </a:t>
            </a:r>
            <a:r>
              <a:rPr lang="sr-Latn-CS" sz="3600" dirty="0" err="1"/>
              <a:t>Child</a:t>
            </a:r>
            <a:r>
              <a:rPr lang="sr-Latn-CS" sz="3600" dirty="0"/>
              <a:t> </a:t>
            </a:r>
            <a:r>
              <a:rPr lang="sr-Latn-CS" sz="3600" dirty="0" err="1"/>
              <a:t>seeks</a:t>
            </a:r>
            <a:r>
              <a:rPr lang="sr-Latn-CS" sz="3600" dirty="0"/>
              <a:t> </a:t>
            </a:r>
            <a:r>
              <a:rPr lang="sr-Latn-CS" sz="3600" dirty="0" err="1"/>
              <a:t>sensory</a:t>
            </a:r>
            <a:r>
              <a:rPr lang="sr-Latn-CS" sz="3600" dirty="0"/>
              <a:t> </a:t>
            </a:r>
            <a:r>
              <a:rPr lang="sr-Latn-CS" sz="3600" dirty="0" err="1"/>
              <a:t>information</a:t>
            </a:r>
            <a:r>
              <a:rPr lang="sr-Latn-CS" sz="3600" dirty="0"/>
              <a:t> </a:t>
            </a:r>
            <a:r>
              <a:rPr lang="sr-Latn-CS" sz="3600" dirty="0" err="1"/>
              <a:t>or</a:t>
            </a:r>
            <a:r>
              <a:rPr lang="sr-Latn-CS" sz="3600" dirty="0"/>
              <a:t> </a:t>
            </a:r>
            <a:r>
              <a:rPr lang="sr-Latn-CS" sz="3600" dirty="0" err="1"/>
              <a:t>stimuli</a:t>
            </a:r>
            <a:r>
              <a:rPr lang="sr-Latn-CS" sz="3600" dirty="0"/>
              <a:t>.</a:t>
            </a:r>
            <a:endParaRPr lang="en-US" sz="3600" dirty="0"/>
          </a:p>
          <a:p>
            <a:r>
              <a:rPr lang="sr-Latn-CS" sz="3600" u="sng" dirty="0" err="1"/>
              <a:t>Rough</a:t>
            </a:r>
            <a:r>
              <a:rPr lang="sr-Latn-CS" sz="3600" u="sng" dirty="0"/>
              <a:t> &amp; </a:t>
            </a:r>
            <a:r>
              <a:rPr lang="sr-Latn-CS" sz="3600" u="sng" dirty="0" err="1"/>
              <a:t>Tumble</a:t>
            </a:r>
            <a:r>
              <a:rPr lang="sr-Latn-CS" sz="3600" dirty="0"/>
              <a:t>: </a:t>
            </a:r>
            <a:r>
              <a:rPr lang="sr-Latn-CS" sz="3600" dirty="0" err="1"/>
              <a:t>Play</a:t>
            </a:r>
            <a:r>
              <a:rPr lang="sr-Latn-CS" sz="3600" dirty="0"/>
              <a:t> </a:t>
            </a:r>
            <a:r>
              <a:rPr lang="sr-Latn-CS" sz="3600" dirty="0" err="1"/>
              <a:t>fighting</a:t>
            </a:r>
            <a:r>
              <a:rPr lang="sr-Latn-CS" sz="3600" dirty="0"/>
              <a:t> </a:t>
            </a:r>
            <a:r>
              <a:rPr lang="sr-Latn-CS" sz="3600" dirty="0" err="1"/>
              <a:t>or</a:t>
            </a:r>
            <a:r>
              <a:rPr lang="sr-Latn-CS" sz="3600" dirty="0"/>
              <a:t> </a:t>
            </a:r>
            <a:r>
              <a:rPr lang="sr-Latn-CS" sz="3600" dirty="0" err="1"/>
              <a:t>playful</a:t>
            </a:r>
            <a:r>
              <a:rPr lang="sr-Latn-CS" sz="3600" dirty="0"/>
              <a:t> </a:t>
            </a:r>
            <a:r>
              <a:rPr lang="sr-Latn-CS" sz="3600" dirty="0" err="1"/>
              <a:t>physical</a:t>
            </a:r>
            <a:r>
              <a:rPr lang="sr-Latn-CS" sz="3600" dirty="0"/>
              <a:t> </a:t>
            </a:r>
            <a:r>
              <a:rPr lang="sr-Latn-CS" sz="3600" dirty="0" err="1"/>
              <a:t>activity</a:t>
            </a:r>
            <a:r>
              <a:rPr lang="sr-Latn-CS" sz="3600" dirty="0"/>
              <a:t>.</a:t>
            </a:r>
            <a:endParaRPr lang="en-US" sz="3600" dirty="0"/>
          </a:p>
          <a:p>
            <a:r>
              <a:rPr lang="sr-Latn-CS" sz="3600" u="sng" dirty="0"/>
              <a:t>Chase Games</a:t>
            </a:r>
            <a:r>
              <a:rPr lang="sr-Latn-CS" sz="3600" dirty="0"/>
              <a:t>: One or more children </a:t>
            </a:r>
            <a:r>
              <a:rPr lang="sr-Latn-CS" sz="3600" dirty="0" smtClean="0"/>
              <a:t>chasing </a:t>
            </a:r>
            <a:r>
              <a:rPr lang="sr-Latn-CS" sz="3600" dirty="0"/>
              <a:t>another child or children.</a:t>
            </a:r>
            <a:endParaRPr lang="en-US" sz="3600" dirty="0"/>
          </a:p>
          <a:p>
            <a:r>
              <a:rPr lang="sr-Latn-CS" sz="3600" u="sng" dirty="0" err="1"/>
              <a:t>Aggression</a:t>
            </a:r>
            <a:r>
              <a:rPr lang="sr-Latn-CS" sz="3600" dirty="0"/>
              <a:t>:  Real </a:t>
            </a:r>
            <a:r>
              <a:rPr lang="sr-Latn-CS" sz="3600" dirty="0" err="1"/>
              <a:t>fighting</a:t>
            </a:r>
            <a:r>
              <a:rPr lang="sr-Latn-CS" sz="3600" dirty="0"/>
              <a:t>-</a:t>
            </a:r>
            <a:r>
              <a:rPr lang="sr-Latn-CS" sz="3600" dirty="0" err="1"/>
              <a:t>with</a:t>
            </a:r>
            <a:r>
              <a:rPr lang="sr-Latn-CS" sz="3600" dirty="0"/>
              <a:t> </a:t>
            </a:r>
            <a:r>
              <a:rPr lang="sr-Latn-CS" sz="3600" dirty="0" err="1"/>
              <a:t>intent</a:t>
            </a:r>
            <a:r>
              <a:rPr lang="sr-Latn-CS" sz="3600" dirty="0"/>
              <a:t> to </a:t>
            </a:r>
            <a:r>
              <a:rPr lang="sr-Latn-CS" sz="3600" dirty="0" err="1"/>
              <a:t>hurt</a:t>
            </a:r>
            <a:r>
              <a:rPr lang="sr-Latn-CS" sz="3600" dirty="0"/>
              <a:t> </a:t>
            </a:r>
            <a:r>
              <a:rPr lang="sr-Latn-CS" sz="3600" dirty="0" err="1"/>
              <a:t>or</a:t>
            </a:r>
            <a:r>
              <a:rPr lang="sr-Latn-CS" sz="3600" dirty="0"/>
              <a:t> </a:t>
            </a:r>
            <a:r>
              <a:rPr lang="sr-Latn-CS" sz="3600" dirty="0" err="1"/>
              <a:t>defend</a:t>
            </a:r>
            <a:r>
              <a:rPr lang="sr-Latn-CS" sz="3600" dirty="0"/>
              <a:t>.</a:t>
            </a:r>
            <a:endParaRPr lang="en-US" sz="3600" dirty="0"/>
          </a:p>
          <a:p>
            <a:endParaRPr lang="en-US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i="1" dirty="0" smtClean="0"/>
              <a:t>4 </a:t>
            </a:r>
            <a:r>
              <a:rPr lang="sr-Latn-CS" sz="3600" b="1" i="1" dirty="0" smtClean="0"/>
              <a:t>Non-Play</a:t>
            </a:r>
            <a:endParaRPr lang="en-US" sz="3600" b="1" i="1" dirty="0"/>
          </a:p>
          <a:p>
            <a:r>
              <a:rPr lang="sr-Latn-CS" sz="3600" u="sng" dirty="0"/>
              <a:t>Unoccupied</a:t>
            </a:r>
            <a:r>
              <a:rPr lang="sr-Latn-CS" sz="3600" dirty="0"/>
              <a:t>: Child is not playing. </a:t>
            </a:r>
            <a:r>
              <a:rPr lang="en-US" sz="3600" dirty="0" smtClean="0"/>
              <a:t>He/she is w</a:t>
            </a:r>
            <a:r>
              <a:rPr lang="sr-Latn-CS" sz="3600" dirty="0" smtClean="0"/>
              <a:t>atching </a:t>
            </a:r>
            <a:r>
              <a:rPr lang="sr-Latn-CS" sz="3600" dirty="0"/>
              <a:t>anything of momentary interest.</a:t>
            </a:r>
            <a:endParaRPr lang="en-US" sz="3600" dirty="0"/>
          </a:p>
          <a:p>
            <a:r>
              <a:rPr lang="sr-Latn-CS" sz="3600" u="sng" dirty="0" err="1"/>
              <a:t>Onlooker</a:t>
            </a:r>
            <a:r>
              <a:rPr lang="sr-Latn-CS" sz="3600" dirty="0"/>
              <a:t>: </a:t>
            </a:r>
            <a:r>
              <a:rPr lang="sr-Latn-CS" sz="3600" dirty="0" err="1"/>
              <a:t>Watching</a:t>
            </a:r>
            <a:r>
              <a:rPr lang="sr-Latn-CS" sz="3600" dirty="0"/>
              <a:t> </a:t>
            </a:r>
            <a:r>
              <a:rPr lang="sr-Latn-CS" sz="3600" dirty="0" err="1"/>
              <a:t>other</a:t>
            </a:r>
            <a:r>
              <a:rPr lang="sr-Latn-CS" sz="3600" dirty="0"/>
              <a:t> </a:t>
            </a:r>
            <a:r>
              <a:rPr lang="sr-Latn-CS" sz="3600" dirty="0" err="1"/>
              <a:t>children</a:t>
            </a:r>
            <a:r>
              <a:rPr lang="sr-Latn-CS" sz="3600" dirty="0"/>
              <a:t> </a:t>
            </a:r>
            <a:r>
              <a:rPr lang="sr-Latn-CS" sz="3600" dirty="0" err="1"/>
              <a:t>play</a:t>
            </a:r>
            <a:r>
              <a:rPr lang="sr-Latn-CS" sz="3600" dirty="0"/>
              <a:t>. </a:t>
            </a:r>
            <a:r>
              <a:rPr lang="sr-Latn-CS" sz="3600" dirty="0" err="1"/>
              <a:t>May</a:t>
            </a:r>
            <a:r>
              <a:rPr lang="sr-Latn-CS" sz="3600" dirty="0"/>
              <a:t> </a:t>
            </a:r>
            <a:r>
              <a:rPr lang="sr-Latn-CS" sz="3600" dirty="0" err="1"/>
              <a:t>converse</a:t>
            </a:r>
            <a:r>
              <a:rPr lang="sr-Latn-CS" sz="3600" dirty="0"/>
              <a:t> </a:t>
            </a:r>
            <a:r>
              <a:rPr lang="sr-Latn-CS" sz="3600" dirty="0" err="1"/>
              <a:t>with</a:t>
            </a:r>
            <a:r>
              <a:rPr lang="sr-Latn-CS" sz="3600" dirty="0"/>
              <a:t> </a:t>
            </a:r>
            <a:r>
              <a:rPr lang="sr-Latn-CS" sz="3600" dirty="0" err="1"/>
              <a:t>players</a:t>
            </a:r>
            <a:r>
              <a:rPr lang="sr-Latn-CS" sz="3600" dirty="0"/>
              <a:t> but </a:t>
            </a:r>
            <a:r>
              <a:rPr lang="sr-Latn-CS" sz="3600" dirty="0" err="1"/>
              <a:t>does</a:t>
            </a:r>
            <a:r>
              <a:rPr lang="sr-Latn-CS" sz="3600" dirty="0"/>
              <a:t> </a:t>
            </a:r>
            <a:r>
              <a:rPr lang="sr-Latn-CS" sz="3600" dirty="0" err="1"/>
              <a:t>not</a:t>
            </a:r>
            <a:r>
              <a:rPr lang="sr-Latn-CS" sz="3600" dirty="0"/>
              <a:t> </a:t>
            </a:r>
            <a:r>
              <a:rPr lang="sr-Latn-CS" sz="3600" dirty="0" err="1"/>
              <a:t>participate</a:t>
            </a:r>
            <a:r>
              <a:rPr lang="sr-Latn-CS" sz="3600" dirty="0"/>
              <a:t>.</a:t>
            </a:r>
            <a:endParaRPr lang="en-US" sz="3600" dirty="0"/>
          </a:p>
          <a:p>
            <a:r>
              <a:rPr lang="sr-Latn-CS" sz="3600" u="sng" dirty="0" err="1"/>
              <a:t>Transition</a:t>
            </a:r>
            <a:r>
              <a:rPr lang="sr-Latn-CS" sz="3600" dirty="0"/>
              <a:t>:  </a:t>
            </a:r>
            <a:r>
              <a:rPr lang="sr-Latn-CS" sz="3600" dirty="0" err="1"/>
              <a:t>Preparing</a:t>
            </a:r>
            <a:r>
              <a:rPr lang="sr-Latn-CS" sz="3600" dirty="0"/>
              <a:t> for </a:t>
            </a:r>
            <a:r>
              <a:rPr lang="sr-Latn-CS" sz="3600" dirty="0" err="1"/>
              <a:t>or</a:t>
            </a:r>
            <a:r>
              <a:rPr lang="sr-Latn-CS" sz="3600" dirty="0"/>
              <a:t> </a:t>
            </a:r>
            <a:r>
              <a:rPr lang="sr-Latn-CS" sz="3600" dirty="0" err="1"/>
              <a:t>moving</a:t>
            </a:r>
            <a:r>
              <a:rPr lang="sr-Latn-CS" sz="3600" dirty="0"/>
              <a:t> </a:t>
            </a:r>
            <a:r>
              <a:rPr lang="sr-Latn-CS" sz="3600" dirty="0" err="1"/>
              <a:t>from</a:t>
            </a:r>
            <a:r>
              <a:rPr lang="sr-Latn-CS" sz="3600" dirty="0"/>
              <a:t> one </a:t>
            </a:r>
            <a:r>
              <a:rPr lang="sr-Latn-CS" sz="3600" dirty="0" err="1"/>
              <a:t>activity</a:t>
            </a:r>
            <a:r>
              <a:rPr lang="sr-Latn-CS" sz="3600" dirty="0"/>
              <a:t> to </a:t>
            </a:r>
            <a:r>
              <a:rPr lang="sr-Latn-CS" sz="3600" dirty="0" err="1"/>
              <a:t>another</a:t>
            </a:r>
            <a:r>
              <a:rPr lang="sr-Latn-CS" sz="3600" dirty="0"/>
              <a:t>.</a:t>
            </a:r>
            <a:endParaRPr lang="en-US" sz="3600" dirty="0"/>
          </a:p>
          <a:p>
            <a:endParaRPr lang="en-US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406</TotalTime>
  <Words>1179</Words>
  <Application>Microsoft Office PowerPoint</Application>
  <PresentationFormat>On-screen Show (4:3)</PresentationFormat>
  <Paragraphs>100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Solstice</vt:lpstr>
      <vt:lpstr> UVODNE NAPOMENE </vt:lpstr>
      <vt:lpstr>Equipment and Surrounding in Nursery School</vt:lpstr>
      <vt:lpstr> PART 1 The Benefits of Outdoor Play </vt:lpstr>
      <vt:lpstr>PowerPoint Presentation</vt:lpstr>
      <vt:lpstr>PowerPoint Presentation</vt:lpstr>
      <vt:lpstr>Play and Non-Play Definitions </vt:lpstr>
      <vt:lpstr>PowerPoint Presentation</vt:lpstr>
      <vt:lpstr>PowerPoint Presentation</vt:lpstr>
      <vt:lpstr>PowerPoint Presentation</vt:lpstr>
      <vt:lpstr>PowerPoint Presentation</vt:lpstr>
      <vt:lpstr>Conclusion: </vt:lpstr>
      <vt:lpstr> PART 2 Choosing Appropriate Toys and Equipment for Young Children </vt:lpstr>
      <vt:lpstr>PowerPoint Presentation</vt:lpstr>
      <vt:lpstr>PowerPoint Presentation</vt:lpstr>
      <vt:lpstr> Landscape for Learning: The Impact of Classroom Design on Infants and Toddlers </vt:lpstr>
      <vt:lpstr>Conclusion </vt:lpstr>
      <vt:lpstr>VOCABULARY:</vt:lpstr>
      <vt:lpstr>PowerPoint Presentation</vt:lpstr>
      <vt:lpstr>PowerPoint Presentation</vt:lpstr>
      <vt:lpstr>PowerPoint Presentation</vt:lpstr>
      <vt:lpstr>PowerPoint Presentation</vt:lpstr>
      <vt:lpstr>REVISION:</vt:lpstr>
      <vt:lpstr>This is the first topic for test 2: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Equipment and Surrounding in Nursery School</dc:title>
  <dc:creator>Nigal</dc:creator>
  <cp:lastModifiedBy>User</cp:lastModifiedBy>
  <cp:revision>36</cp:revision>
  <dcterms:created xsi:type="dcterms:W3CDTF">2015-11-03T15:20:26Z</dcterms:created>
  <dcterms:modified xsi:type="dcterms:W3CDTF">2023-12-06T11:48:26Z</dcterms:modified>
</cp:coreProperties>
</file>